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63" r:id="rId21"/>
    <p:sldId id="276" r:id="rId22"/>
    <p:sldId id="277" r:id="rId23"/>
    <p:sldId id="278" r:id="rId24"/>
    <p:sldId id="280"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2D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p:cViewPr varScale="1">
        <p:scale>
          <a:sx n="47" d="100"/>
          <a:sy n="47" d="100"/>
        </p:scale>
        <p:origin x="1104"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0CF29E-F643-4427-BD89-626E78967811}" type="doc">
      <dgm:prSet loTypeId="urn:microsoft.com/office/officeart/2008/layout/AlternatingHexagons" loCatId="list" qsTypeId="urn:microsoft.com/office/officeart/2005/8/quickstyle/3d5" qsCatId="3D" csTypeId="urn:microsoft.com/office/officeart/2005/8/colors/accent0_3" csCatId="mainScheme" phldr="1"/>
      <dgm:spPr/>
      <dgm:t>
        <a:bodyPr/>
        <a:lstStyle/>
        <a:p>
          <a:endParaRPr lang="en-US"/>
        </a:p>
      </dgm:t>
    </dgm:pt>
    <dgm:pt modelId="{583E5A2B-A93F-4C64-ACE9-C445678FC8A4}">
      <dgm:prSet phldrT="[Text]" custT="1"/>
      <dgm:spPr/>
      <dgm:t>
        <a:bodyPr/>
        <a:lstStyle/>
        <a:p>
          <a:r>
            <a:rPr lang="en-US" sz="1600" dirty="0" smtClean="0"/>
            <a:t>ESOP</a:t>
          </a:r>
          <a:endParaRPr lang="en-US" sz="1600" dirty="0"/>
        </a:p>
      </dgm:t>
    </dgm:pt>
    <dgm:pt modelId="{F34A1C60-A3BB-4163-8F5E-5FA73B5C2D66}" type="parTrans" cxnId="{D4DFCA18-716C-40FB-A8CC-4FA2B8883337}">
      <dgm:prSet/>
      <dgm:spPr/>
      <dgm:t>
        <a:bodyPr/>
        <a:lstStyle/>
        <a:p>
          <a:endParaRPr lang="en-US"/>
        </a:p>
      </dgm:t>
    </dgm:pt>
    <dgm:pt modelId="{F88766E2-405C-4F1D-ABC0-9A5526651450}" type="sibTrans" cxnId="{D4DFCA18-716C-40FB-A8CC-4FA2B8883337}">
      <dgm:prSet/>
      <dgm:spPr/>
      <dgm:t>
        <a:bodyPr/>
        <a:lstStyle/>
        <a:p>
          <a:r>
            <a:rPr lang="en-US" dirty="0" smtClean="0"/>
            <a:t>Food truck</a:t>
          </a:r>
          <a:endParaRPr lang="en-US" dirty="0"/>
        </a:p>
      </dgm:t>
    </dgm:pt>
    <dgm:pt modelId="{9F560A36-5A7E-42FB-9D0B-13866744AA83}">
      <dgm:prSet phldrT="[Text]" phldr="1"/>
      <dgm:spPr/>
      <dgm:t>
        <a:bodyPr/>
        <a:lstStyle/>
        <a:p>
          <a:endParaRPr lang="en-US" dirty="0"/>
        </a:p>
      </dgm:t>
    </dgm:pt>
    <dgm:pt modelId="{9CEE50D3-4290-4FB1-84FB-22BF1310B4FE}" type="parTrans" cxnId="{464EBFF2-EEDD-41AB-A046-0E82F6DB60DA}">
      <dgm:prSet/>
      <dgm:spPr/>
      <dgm:t>
        <a:bodyPr/>
        <a:lstStyle/>
        <a:p>
          <a:endParaRPr lang="en-US"/>
        </a:p>
      </dgm:t>
    </dgm:pt>
    <dgm:pt modelId="{3C9B4DCF-E7C3-432D-8537-4D7CF08E27E4}" type="sibTrans" cxnId="{464EBFF2-EEDD-41AB-A046-0E82F6DB60DA}">
      <dgm:prSet/>
      <dgm:spPr/>
      <dgm:t>
        <a:bodyPr/>
        <a:lstStyle/>
        <a:p>
          <a:endParaRPr lang="en-US"/>
        </a:p>
      </dgm:t>
    </dgm:pt>
    <dgm:pt modelId="{6F7D7759-6281-4A78-8958-F7AA2A8BB22E}">
      <dgm:prSet phldrT="[Text]"/>
      <dgm:spPr/>
      <dgm:t>
        <a:bodyPr/>
        <a:lstStyle/>
        <a:p>
          <a:r>
            <a:rPr lang="en-US" dirty="0" smtClean="0"/>
            <a:t>Student government</a:t>
          </a:r>
          <a:endParaRPr lang="en-US" dirty="0"/>
        </a:p>
      </dgm:t>
    </dgm:pt>
    <dgm:pt modelId="{CDC33ED7-2194-4BC0-835B-60CA6A7BA5A4}" type="parTrans" cxnId="{ECB929BA-3983-4A0D-A535-021581AEEAFD}">
      <dgm:prSet/>
      <dgm:spPr/>
      <dgm:t>
        <a:bodyPr/>
        <a:lstStyle/>
        <a:p>
          <a:endParaRPr lang="en-US"/>
        </a:p>
      </dgm:t>
    </dgm:pt>
    <dgm:pt modelId="{DB7CDB54-BA63-4228-8563-0A9A623BB117}" type="sibTrans" cxnId="{ECB929BA-3983-4A0D-A535-021581AEEAFD}">
      <dgm:prSet/>
      <dgm:spPr/>
      <dgm:t>
        <a:bodyPr/>
        <a:lstStyle/>
        <a:p>
          <a:r>
            <a:rPr lang="en-US" dirty="0" smtClean="0"/>
            <a:t>Food truck</a:t>
          </a:r>
          <a:endParaRPr lang="en-US" dirty="0"/>
        </a:p>
      </dgm:t>
    </dgm:pt>
    <dgm:pt modelId="{3FB47557-431F-4D9A-A7EA-FD9F5641CBDC}">
      <dgm:prSet phldrT="[Text]" phldr="1"/>
      <dgm:spPr/>
      <dgm:t>
        <a:bodyPr/>
        <a:lstStyle/>
        <a:p>
          <a:endParaRPr lang="en-US" dirty="0"/>
        </a:p>
      </dgm:t>
    </dgm:pt>
    <dgm:pt modelId="{3509B32A-01CF-443A-9641-3654FE021282}" type="parTrans" cxnId="{F0BA4E52-CD37-4A3D-B50E-9A8AE144CD87}">
      <dgm:prSet/>
      <dgm:spPr/>
      <dgm:t>
        <a:bodyPr/>
        <a:lstStyle/>
        <a:p>
          <a:endParaRPr lang="en-US"/>
        </a:p>
      </dgm:t>
    </dgm:pt>
    <dgm:pt modelId="{96D6694E-C9E0-4C25-8000-28003EB2718C}" type="sibTrans" cxnId="{F0BA4E52-CD37-4A3D-B50E-9A8AE144CD87}">
      <dgm:prSet/>
      <dgm:spPr/>
      <dgm:t>
        <a:bodyPr/>
        <a:lstStyle/>
        <a:p>
          <a:endParaRPr lang="en-US"/>
        </a:p>
      </dgm:t>
    </dgm:pt>
    <dgm:pt modelId="{9AEC5FD5-088A-4D7C-8313-7972F6FBC869}">
      <dgm:prSet phldrT="[Text]" custT="1"/>
      <dgm:spPr/>
      <dgm:t>
        <a:bodyPr/>
        <a:lstStyle/>
        <a:p>
          <a:r>
            <a:rPr lang="en-US" sz="2000" dirty="0" smtClean="0"/>
            <a:t>Food truck</a:t>
          </a:r>
          <a:endParaRPr lang="en-US" sz="2000" dirty="0"/>
        </a:p>
      </dgm:t>
    </dgm:pt>
    <dgm:pt modelId="{D4DCEFDF-D91A-4A62-8DEF-AD565B3E11B9}" type="parTrans" cxnId="{1869FAE5-05B7-4090-BDF3-C12FF1E17EA1}">
      <dgm:prSet/>
      <dgm:spPr/>
      <dgm:t>
        <a:bodyPr/>
        <a:lstStyle/>
        <a:p>
          <a:endParaRPr lang="en-US"/>
        </a:p>
      </dgm:t>
    </dgm:pt>
    <dgm:pt modelId="{6F56AFB9-2365-4A0F-A52F-707CA84E926B}" type="sibTrans" cxnId="{1869FAE5-05B7-4090-BDF3-C12FF1E17EA1}">
      <dgm:prSet/>
      <dgm:spPr/>
      <dgm:t>
        <a:bodyPr/>
        <a:lstStyle/>
        <a:p>
          <a:r>
            <a:rPr lang="en-US" dirty="0" smtClean="0"/>
            <a:t>Food truck</a:t>
          </a:r>
          <a:endParaRPr lang="en-US" dirty="0"/>
        </a:p>
      </dgm:t>
    </dgm:pt>
    <dgm:pt modelId="{75F11490-9442-47B3-B34D-ABEFFA45EA79}">
      <dgm:prSet phldrT="[Text]"/>
      <dgm:spPr/>
      <dgm:t>
        <a:bodyPr/>
        <a:lstStyle/>
        <a:p>
          <a:endParaRPr lang="en-US" dirty="0"/>
        </a:p>
      </dgm:t>
    </dgm:pt>
    <dgm:pt modelId="{9796D5E7-7063-40E4-BAE0-3A16A73C9B64}" type="parTrans" cxnId="{1E3FEC38-3F83-4B34-A95A-49A2AB52EB3B}">
      <dgm:prSet/>
      <dgm:spPr/>
      <dgm:t>
        <a:bodyPr/>
        <a:lstStyle/>
        <a:p>
          <a:endParaRPr lang="en-US"/>
        </a:p>
      </dgm:t>
    </dgm:pt>
    <dgm:pt modelId="{7AD7CB6B-DC78-4C1C-A0E4-0CD56DA24633}" type="sibTrans" cxnId="{1E3FEC38-3F83-4B34-A95A-49A2AB52EB3B}">
      <dgm:prSet/>
      <dgm:spPr/>
      <dgm:t>
        <a:bodyPr/>
        <a:lstStyle/>
        <a:p>
          <a:endParaRPr lang="en-US"/>
        </a:p>
      </dgm:t>
    </dgm:pt>
    <dgm:pt modelId="{2AB497A7-1FFC-40DC-8B5A-8802E9E42AA3}" type="pres">
      <dgm:prSet presAssocID="{790CF29E-F643-4427-BD89-626E78967811}" presName="Name0" presStyleCnt="0">
        <dgm:presLayoutVars>
          <dgm:chMax/>
          <dgm:chPref/>
          <dgm:dir/>
          <dgm:animLvl val="lvl"/>
        </dgm:presLayoutVars>
      </dgm:prSet>
      <dgm:spPr/>
      <dgm:t>
        <a:bodyPr/>
        <a:lstStyle/>
        <a:p>
          <a:endParaRPr lang="en-US"/>
        </a:p>
      </dgm:t>
    </dgm:pt>
    <dgm:pt modelId="{A328C5D7-AFB3-4C06-A92F-9E43CC463CA4}" type="pres">
      <dgm:prSet presAssocID="{583E5A2B-A93F-4C64-ACE9-C445678FC8A4}" presName="composite" presStyleCnt="0"/>
      <dgm:spPr/>
    </dgm:pt>
    <dgm:pt modelId="{58646466-6E92-49B0-AE25-F5981874031D}" type="pres">
      <dgm:prSet presAssocID="{583E5A2B-A93F-4C64-ACE9-C445678FC8A4}" presName="Parent1" presStyleLbl="node1" presStyleIdx="0" presStyleCnt="6" custLinFactX="19191" custLinFactNeighborX="100000" custLinFactNeighborY="-63">
        <dgm:presLayoutVars>
          <dgm:chMax val="1"/>
          <dgm:chPref val="1"/>
          <dgm:bulletEnabled val="1"/>
        </dgm:presLayoutVars>
      </dgm:prSet>
      <dgm:spPr/>
      <dgm:t>
        <a:bodyPr/>
        <a:lstStyle/>
        <a:p>
          <a:endParaRPr lang="en-US"/>
        </a:p>
      </dgm:t>
    </dgm:pt>
    <dgm:pt modelId="{E0517DC9-A11A-42DD-9CEC-1A2AE4E19AA2}" type="pres">
      <dgm:prSet presAssocID="{583E5A2B-A93F-4C64-ACE9-C445678FC8A4}" presName="Childtext1" presStyleLbl="revTx" presStyleIdx="0" presStyleCnt="3">
        <dgm:presLayoutVars>
          <dgm:chMax val="0"/>
          <dgm:chPref val="0"/>
          <dgm:bulletEnabled val="1"/>
        </dgm:presLayoutVars>
      </dgm:prSet>
      <dgm:spPr/>
      <dgm:t>
        <a:bodyPr/>
        <a:lstStyle/>
        <a:p>
          <a:endParaRPr lang="en-US"/>
        </a:p>
      </dgm:t>
    </dgm:pt>
    <dgm:pt modelId="{08D21D99-6E19-4445-9AFE-218613AF93EC}" type="pres">
      <dgm:prSet presAssocID="{583E5A2B-A93F-4C64-ACE9-C445678FC8A4}" presName="BalanceSpacing" presStyleCnt="0"/>
      <dgm:spPr/>
    </dgm:pt>
    <dgm:pt modelId="{247A3FD6-2FD0-4F67-8FCA-21823B6F9947}" type="pres">
      <dgm:prSet presAssocID="{583E5A2B-A93F-4C64-ACE9-C445678FC8A4}" presName="BalanceSpacing1" presStyleCnt="0"/>
      <dgm:spPr/>
    </dgm:pt>
    <dgm:pt modelId="{FEB6EC65-7ACF-4944-8E40-88978CB8B9F1}" type="pres">
      <dgm:prSet presAssocID="{F88766E2-405C-4F1D-ABC0-9A5526651450}" presName="Accent1Text" presStyleLbl="node1" presStyleIdx="1" presStyleCnt="6" custLinFactNeighborX="-64431" custLinFactNeighborY="-5137"/>
      <dgm:spPr/>
      <dgm:t>
        <a:bodyPr/>
        <a:lstStyle/>
        <a:p>
          <a:endParaRPr lang="en-US"/>
        </a:p>
      </dgm:t>
    </dgm:pt>
    <dgm:pt modelId="{BE4D19FD-5347-4664-92D0-C18B2ABEECBB}" type="pres">
      <dgm:prSet presAssocID="{F88766E2-405C-4F1D-ABC0-9A5526651450}" presName="spaceBetweenRectangles" presStyleCnt="0"/>
      <dgm:spPr/>
    </dgm:pt>
    <dgm:pt modelId="{6E04E58A-875E-4007-8FE2-A61CF198791F}" type="pres">
      <dgm:prSet presAssocID="{6F7D7759-6281-4A78-8958-F7AA2A8BB22E}" presName="composite" presStyleCnt="0"/>
      <dgm:spPr/>
    </dgm:pt>
    <dgm:pt modelId="{75A0552A-7E09-48A9-817C-ECD7A87ED803}" type="pres">
      <dgm:prSet presAssocID="{6F7D7759-6281-4A78-8958-F7AA2A8BB22E}" presName="Parent1" presStyleLbl="node1" presStyleIdx="2" presStyleCnt="6">
        <dgm:presLayoutVars>
          <dgm:chMax val="1"/>
          <dgm:chPref val="1"/>
          <dgm:bulletEnabled val="1"/>
        </dgm:presLayoutVars>
      </dgm:prSet>
      <dgm:spPr/>
      <dgm:t>
        <a:bodyPr/>
        <a:lstStyle/>
        <a:p>
          <a:endParaRPr lang="en-US"/>
        </a:p>
      </dgm:t>
    </dgm:pt>
    <dgm:pt modelId="{CE056CFE-E84E-4F74-8B29-BFD9BA93916F}" type="pres">
      <dgm:prSet presAssocID="{6F7D7759-6281-4A78-8958-F7AA2A8BB22E}" presName="Childtext1" presStyleLbl="revTx" presStyleIdx="1" presStyleCnt="3">
        <dgm:presLayoutVars>
          <dgm:chMax val="0"/>
          <dgm:chPref val="0"/>
          <dgm:bulletEnabled val="1"/>
        </dgm:presLayoutVars>
      </dgm:prSet>
      <dgm:spPr/>
      <dgm:t>
        <a:bodyPr/>
        <a:lstStyle/>
        <a:p>
          <a:endParaRPr lang="en-US"/>
        </a:p>
      </dgm:t>
    </dgm:pt>
    <dgm:pt modelId="{143150EB-C1D5-4022-980B-22DC289D219B}" type="pres">
      <dgm:prSet presAssocID="{6F7D7759-6281-4A78-8958-F7AA2A8BB22E}" presName="BalanceSpacing" presStyleCnt="0"/>
      <dgm:spPr/>
    </dgm:pt>
    <dgm:pt modelId="{89183D80-08ED-4952-A835-3D69E6120A2A}" type="pres">
      <dgm:prSet presAssocID="{6F7D7759-6281-4A78-8958-F7AA2A8BB22E}" presName="BalanceSpacing1" presStyleCnt="0"/>
      <dgm:spPr/>
    </dgm:pt>
    <dgm:pt modelId="{B26058E8-18C2-4FD1-A915-8E0D724B37AE}" type="pres">
      <dgm:prSet presAssocID="{DB7CDB54-BA63-4228-8563-0A9A623BB117}" presName="Accent1Text" presStyleLbl="node1" presStyleIdx="3" presStyleCnt="6" custLinFactX="6225" custLinFactNeighborX="100000" custLinFactNeighborY="31765"/>
      <dgm:spPr/>
      <dgm:t>
        <a:bodyPr/>
        <a:lstStyle/>
        <a:p>
          <a:endParaRPr lang="en-US"/>
        </a:p>
      </dgm:t>
    </dgm:pt>
    <dgm:pt modelId="{BC22AC44-6694-4201-B388-9EC1D135D060}" type="pres">
      <dgm:prSet presAssocID="{DB7CDB54-BA63-4228-8563-0A9A623BB117}" presName="spaceBetweenRectangles" presStyleCnt="0"/>
      <dgm:spPr/>
    </dgm:pt>
    <dgm:pt modelId="{E83BDAA7-CA0B-482F-B53A-345F0FFBD6A7}" type="pres">
      <dgm:prSet presAssocID="{9AEC5FD5-088A-4D7C-8313-7972F6FBC869}" presName="composite" presStyleCnt="0"/>
      <dgm:spPr/>
    </dgm:pt>
    <dgm:pt modelId="{A59A13DC-985E-4AD6-8C95-28F96BE0CBF6}" type="pres">
      <dgm:prSet presAssocID="{9AEC5FD5-088A-4D7C-8313-7972F6FBC869}" presName="Parent1" presStyleLbl="node1" presStyleIdx="4" presStyleCnt="6" custLinFactNeighborX="37537" custLinFactNeighborY="7775">
        <dgm:presLayoutVars>
          <dgm:chMax val="1"/>
          <dgm:chPref val="1"/>
          <dgm:bulletEnabled val="1"/>
        </dgm:presLayoutVars>
      </dgm:prSet>
      <dgm:spPr/>
      <dgm:t>
        <a:bodyPr/>
        <a:lstStyle/>
        <a:p>
          <a:endParaRPr lang="en-US"/>
        </a:p>
      </dgm:t>
    </dgm:pt>
    <dgm:pt modelId="{346622F9-4366-4CF3-A378-E0FB08039664}" type="pres">
      <dgm:prSet presAssocID="{9AEC5FD5-088A-4D7C-8313-7972F6FBC869}" presName="Childtext1" presStyleLbl="revTx" presStyleIdx="2" presStyleCnt="3">
        <dgm:presLayoutVars>
          <dgm:chMax val="0"/>
          <dgm:chPref val="0"/>
          <dgm:bulletEnabled val="1"/>
        </dgm:presLayoutVars>
      </dgm:prSet>
      <dgm:spPr/>
      <dgm:t>
        <a:bodyPr/>
        <a:lstStyle/>
        <a:p>
          <a:endParaRPr lang="en-US"/>
        </a:p>
      </dgm:t>
    </dgm:pt>
    <dgm:pt modelId="{4470056A-3448-4DEE-9D98-38453C76539D}" type="pres">
      <dgm:prSet presAssocID="{9AEC5FD5-088A-4D7C-8313-7972F6FBC869}" presName="BalanceSpacing" presStyleCnt="0"/>
      <dgm:spPr/>
    </dgm:pt>
    <dgm:pt modelId="{66C3FD76-3324-4BFD-8E58-22F4DAE4B391}" type="pres">
      <dgm:prSet presAssocID="{9AEC5FD5-088A-4D7C-8313-7972F6FBC869}" presName="BalanceSpacing1" presStyleCnt="0"/>
      <dgm:spPr/>
    </dgm:pt>
    <dgm:pt modelId="{80AC9D73-5EDD-4861-9119-1D7BA417CE2D}" type="pres">
      <dgm:prSet presAssocID="{6F56AFB9-2365-4A0F-A52F-707CA84E926B}" presName="Accent1Text" presStyleLbl="node1" presStyleIdx="5" presStyleCnt="6" custLinFactNeighborX="-81928" custLinFactNeighborY="-2373"/>
      <dgm:spPr/>
      <dgm:t>
        <a:bodyPr/>
        <a:lstStyle/>
        <a:p>
          <a:endParaRPr lang="en-US"/>
        </a:p>
      </dgm:t>
    </dgm:pt>
  </dgm:ptLst>
  <dgm:cxnLst>
    <dgm:cxn modelId="{1869FAE5-05B7-4090-BDF3-C12FF1E17EA1}" srcId="{790CF29E-F643-4427-BD89-626E78967811}" destId="{9AEC5FD5-088A-4D7C-8313-7972F6FBC869}" srcOrd="2" destOrd="0" parTransId="{D4DCEFDF-D91A-4A62-8DEF-AD565B3E11B9}" sibTransId="{6F56AFB9-2365-4A0F-A52F-707CA84E926B}"/>
    <dgm:cxn modelId="{B1FF71C4-F1B6-4587-B9E5-770D8F27E154}" type="presOf" srcId="{F88766E2-405C-4F1D-ABC0-9A5526651450}" destId="{FEB6EC65-7ACF-4944-8E40-88978CB8B9F1}" srcOrd="0" destOrd="0" presId="urn:microsoft.com/office/officeart/2008/layout/AlternatingHexagons"/>
    <dgm:cxn modelId="{346BDDDB-F7F3-4070-AD31-DF157E9F1D01}" type="presOf" srcId="{75F11490-9442-47B3-B34D-ABEFFA45EA79}" destId="{346622F9-4366-4CF3-A378-E0FB08039664}" srcOrd="0" destOrd="0" presId="urn:microsoft.com/office/officeart/2008/layout/AlternatingHexagons"/>
    <dgm:cxn modelId="{F6488BF3-5620-4A5F-BA90-70CDADE35328}" type="presOf" srcId="{6F7D7759-6281-4A78-8958-F7AA2A8BB22E}" destId="{75A0552A-7E09-48A9-817C-ECD7A87ED803}" srcOrd="0" destOrd="0" presId="urn:microsoft.com/office/officeart/2008/layout/AlternatingHexagons"/>
    <dgm:cxn modelId="{990754D3-9D5A-4D4A-9C27-8295C801C2E4}" type="presOf" srcId="{790CF29E-F643-4427-BD89-626E78967811}" destId="{2AB497A7-1FFC-40DC-8B5A-8802E9E42AA3}" srcOrd="0" destOrd="0" presId="urn:microsoft.com/office/officeart/2008/layout/AlternatingHexagons"/>
    <dgm:cxn modelId="{B1BD8A85-4F5C-4A9F-A0D4-4EF4498E0BA4}" type="presOf" srcId="{3FB47557-431F-4D9A-A7EA-FD9F5641CBDC}" destId="{CE056CFE-E84E-4F74-8B29-BFD9BA93916F}" srcOrd="0" destOrd="0" presId="urn:microsoft.com/office/officeart/2008/layout/AlternatingHexagons"/>
    <dgm:cxn modelId="{D4DFCA18-716C-40FB-A8CC-4FA2B8883337}" srcId="{790CF29E-F643-4427-BD89-626E78967811}" destId="{583E5A2B-A93F-4C64-ACE9-C445678FC8A4}" srcOrd="0" destOrd="0" parTransId="{F34A1C60-A3BB-4163-8F5E-5FA73B5C2D66}" sibTransId="{F88766E2-405C-4F1D-ABC0-9A5526651450}"/>
    <dgm:cxn modelId="{650CFDD4-E0CF-4C21-A1A1-13C74E3F3DFD}" type="presOf" srcId="{9AEC5FD5-088A-4D7C-8313-7972F6FBC869}" destId="{A59A13DC-985E-4AD6-8C95-28F96BE0CBF6}" srcOrd="0" destOrd="0" presId="urn:microsoft.com/office/officeart/2008/layout/AlternatingHexagons"/>
    <dgm:cxn modelId="{1E3FEC38-3F83-4B34-A95A-49A2AB52EB3B}" srcId="{9AEC5FD5-088A-4D7C-8313-7972F6FBC869}" destId="{75F11490-9442-47B3-B34D-ABEFFA45EA79}" srcOrd="0" destOrd="0" parTransId="{9796D5E7-7063-40E4-BAE0-3A16A73C9B64}" sibTransId="{7AD7CB6B-DC78-4C1C-A0E4-0CD56DA24633}"/>
    <dgm:cxn modelId="{73A9B9AA-CE9E-4578-AEEE-95D000ECE4C4}" type="presOf" srcId="{6F56AFB9-2365-4A0F-A52F-707CA84E926B}" destId="{80AC9D73-5EDD-4861-9119-1D7BA417CE2D}" srcOrd="0" destOrd="0" presId="urn:microsoft.com/office/officeart/2008/layout/AlternatingHexagons"/>
    <dgm:cxn modelId="{ECB929BA-3983-4A0D-A535-021581AEEAFD}" srcId="{790CF29E-F643-4427-BD89-626E78967811}" destId="{6F7D7759-6281-4A78-8958-F7AA2A8BB22E}" srcOrd="1" destOrd="0" parTransId="{CDC33ED7-2194-4BC0-835B-60CA6A7BA5A4}" sibTransId="{DB7CDB54-BA63-4228-8563-0A9A623BB117}"/>
    <dgm:cxn modelId="{F0BA4E52-CD37-4A3D-B50E-9A8AE144CD87}" srcId="{6F7D7759-6281-4A78-8958-F7AA2A8BB22E}" destId="{3FB47557-431F-4D9A-A7EA-FD9F5641CBDC}" srcOrd="0" destOrd="0" parTransId="{3509B32A-01CF-443A-9641-3654FE021282}" sibTransId="{96D6694E-C9E0-4C25-8000-28003EB2718C}"/>
    <dgm:cxn modelId="{0B5BD970-C57E-4B3B-A2C6-CE97DE575F99}" type="presOf" srcId="{9F560A36-5A7E-42FB-9D0B-13866744AA83}" destId="{E0517DC9-A11A-42DD-9CEC-1A2AE4E19AA2}" srcOrd="0" destOrd="0" presId="urn:microsoft.com/office/officeart/2008/layout/AlternatingHexagons"/>
    <dgm:cxn modelId="{16429C32-256B-4A28-9C14-9A56119CF127}" type="presOf" srcId="{583E5A2B-A93F-4C64-ACE9-C445678FC8A4}" destId="{58646466-6E92-49B0-AE25-F5981874031D}" srcOrd="0" destOrd="0" presId="urn:microsoft.com/office/officeart/2008/layout/AlternatingHexagons"/>
    <dgm:cxn modelId="{24089F0E-F3A8-4557-96B2-CC03D3BEA402}" type="presOf" srcId="{DB7CDB54-BA63-4228-8563-0A9A623BB117}" destId="{B26058E8-18C2-4FD1-A915-8E0D724B37AE}" srcOrd="0" destOrd="0" presId="urn:microsoft.com/office/officeart/2008/layout/AlternatingHexagons"/>
    <dgm:cxn modelId="{464EBFF2-EEDD-41AB-A046-0E82F6DB60DA}" srcId="{583E5A2B-A93F-4C64-ACE9-C445678FC8A4}" destId="{9F560A36-5A7E-42FB-9D0B-13866744AA83}" srcOrd="0" destOrd="0" parTransId="{9CEE50D3-4290-4FB1-84FB-22BF1310B4FE}" sibTransId="{3C9B4DCF-E7C3-432D-8537-4D7CF08E27E4}"/>
    <dgm:cxn modelId="{D7722F45-6210-4DE2-A0D4-B1C76654E682}" type="presParOf" srcId="{2AB497A7-1FFC-40DC-8B5A-8802E9E42AA3}" destId="{A328C5D7-AFB3-4C06-A92F-9E43CC463CA4}" srcOrd="0" destOrd="0" presId="urn:microsoft.com/office/officeart/2008/layout/AlternatingHexagons"/>
    <dgm:cxn modelId="{DA8897F0-660B-4FC6-82F0-A460F5A58F10}" type="presParOf" srcId="{A328C5D7-AFB3-4C06-A92F-9E43CC463CA4}" destId="{58646466-6E92-49B0-AE25-F5981874031D}" srcOrd="0" destOrd="0" presId="urn:microsoft.com/office/officeart/2008/layout/AlternatingHexagons"/>
    <dgm:cxn modelId="{F52B3AD0-465F-4AF4-B40C-5BDEF276380B}" type="presParOf" srcId="{A328C5D7-AFB3-4C06-A92F-9E43CC463CA4}" destId="{E0517DC9-A11A-42DD-9CEC-1A2AE4E19AA2}" srcOrd="1" destOrd="0" presId="urn:microsoft.com/office/officeart/2008/layout/AlternatingHexagons"/>
    <dgm:cxn modelId="{C9685BCA-46B8-4073-B69A-89F3E7E32D0B}" type="presParOf" srcId="{A328C5D7-AFB3-4C06-A92F-9E43CC463CA4}" destId="{08D21D99-6E19-4445-9AFE-218613AF93EC}" srcOrd="2" destOrd="0" presId="urn:microsoft.com/office/officeart/2008/layout/AlternatingHexagons"/>
    <dgm:cxn modelId="{C8F5341A-D7C9-4D6F-A805-479283DD72D2}" type="presParOf" srcId="{A328C5D7-AFB3-4C06-A92F-9E43CC463CA4}" destId="{247A3FD6-2FD0-4F67-8FCA-21823B6F9947}" srcOrd="3" destOrd="0" presId="urn:microsoft.com/office/officeart/2008/layout/AlternatingHexagons"/>
    <dgm:cxn modelId="{63270ED4-2630-496E-B97A-2EDB49E9E8B8}" type="presParOf" srcId="{A328C5D7-AFB3-4C06-A92F-9E43CC463CA4}" destId="{FEB6EC65-7ACF-4944-8E40-88978CB8B9F1}" srcOrd="4" destOrd="0" presId="urn:microsoft.com/office/officeart/2008/layout/AlternatingHexagons"/>
    <dgm:cxn modelId="{02EC2976-3EEB-4EC5-9921-9EF6CE9697E0}" type="presParOf" srcId="{2AB497A7-1FFC-40DC-8B5A-8802E9E42AA3}" destId="{BE4D19FD-5347-4664-92D0-C18B2ABEECBB}" srcOrd="1" destOrd="0" presId="urn:microsoft.com/office/officeart/2008/layout/AlternatingHexagons"/>
    <dgm:cxn modelId="{ABBBEE0F-4AE6-43A0-879F-1875317F9340}" type="presParOf" srcId="{2AB497A7-1FFC-40DC-8B5A-8802E9E42AA3}" destId="{6E04E58A-875E-4007-8FE2-A61CF198791F}" srcOrd="2" destOrd="0" presId="urn:microsoft.com/office/officeart/2008/layout/AlternatingHexagons"/>
    <dgm:cxn modelId="{404863D2-2519-4F44-92CD-94689A3B708D}" type="presParOf" srcId="{6E04E58A-875E-4007-8FE2-A61CF198791F}" destId="{75A0552A-7E09-48A9-817C-ECD7A87ED803}" srcOrd="0" destOrd="0" presId="urn:microsoft.com/office/officeart/2008/layout/AlternatingHexagons"/>
    <dgm:cxn modelId="{2318519B-8FFA-4BBF-BA47-76AC913B2BC0}" type="presParOf" srcId="{6E04E58A-875E-4007-8FE2-A61CF198791F}" destId="{CE056CFE-E84E-4F74-8B29-BFD9BA93916F}" srcOrd="1" destOrd="0" presId="urn:microsoft.com/office/officeart/2008/layout/AlternatingHexagons"/>
    <dgm:cxn modelId="{70B6D8F8-1BBC-4719-99CE-C33278BE9206}" type="presParOf" srcId="{6E04E58A-875E-4007-8FE2-A61CF198791F}" destId="{143150EB-C1D5-4022-980B-22DC289D219B}" srcOrd="2" destOrd="0" presId="urn:microsoft.com/office/officeart/2008/layout/AlternatingHexagons"/>
    <dgm:cxn modelId="{D68DAFF1-4C1C-4631-A66D-5448E590C199}" type="presParOf" srcId="{6E04E58A-875E-4007-8FE2-A61CF198791F}" destId="{89183D80-08ED-4952-A835-3D69E6120A2A}" srcOrd="3" destOrd="0" presId="urn:microsoft.com/office/officeart/2008/layout/AlternatingHexagons"/>
    <dgm:cxn modelId="{EA9487ED-7A30-4830-A302-1104E6121B2A}" type="presParOf" srcId="{6E04E58A-875E-4007-8FE2-A61CF198791F}" destId="{B26058E8-18C2-4FD1-A915-8E0D724B37AE}" srcOrd="4" destOrd="0" presId="urn:microsoft.com/office/officeart/2008/layout/AlternatingHexagons"/>
    <dgm:cxn modelId="{5D24BA59-DD61-4DA0-9075-16BEF9E35F83}" type="presParOf" srcId="{2AB497A7-1FFC-40DC-8B5A-8802E9E42AA3}" destId="{BC22AC44-6694-4201-B388-9EC1D135D060}" srcOrd="3" destOrd="0" presId="urn:microsoft.com/office/officeart/2008/layout/AlternatingHexagons"/>
    <dgm:cxn modelId="{752AFB2B-124B-4BD3-ADCE-0E9FEA0A9021}" type="presParOf" srcId="{2AB497A7-1FFC-40DC-8B5A-8802E9E42AA3}" destId="{E83BDAA7-CA0B-482F-B53A-345F0FFBD6A7}" srcOrd="4" destOrd="0" presId="urn:microsoft.com/office/officeart/2008/layout/AlternatingHexagons"/>
    <dgm:cxn modelId="{A543D8F5-5D3C-4EF2-AED6-7F9A22D02071}" type="presParOf" srcId="{E83BDAA7-CA0B-482F-B53A-345F0FFBD6A7}" destId="{A59A13DC-985E-4AD6-8C95-28F96BE0CBF6}" srcOrd="0" destOrd="0" presId="urn:microsoft.com/office/officeart/2008/layout/AlternatingHexagons"/>
    <dgm:cxn modelId="{67E70D42-FB34-4A38-8FD2-122C2F40E22E}" type="presParOf" srcId="{E83BDAA7-CA0B-482F-B53A-345F0FFBD6A7}" destId="{346622F9-4366-4CF3-A378-E0FB08039664}" srcOrd="1" destOrd="0" presId="urn:microsoft.com/office/officeart/2008/layout/AlternatingHexagons"/>
    <dgm:cxn modelId="{3095AAA5-D1F4-4340-A9D6-A8A3804155B9}" type="presParOf" srcId="{E83BDAA7-CA0B-482F-B53A-345F0FFBD6A7}" destId="{4470056A-3448-4DEE-9D98-38453C76539D}" srcOrd="2" destOrd="0" presId="urn:microsoft.com/office/officeart/2008/layout/AlternatingHexagons"/>
    <dgm:cxn modelId="{1546928C-294E-457A-A608-F3F347AEF546}" type="presParOf" srcId="{E83BDAA7-CA0B-482F-B53A-345F0FFBD6A7}" destId="{66C3FD76-3324-4BFD-8E58-22F4DAE4B391}" srcOrd="3" destOrd="0" presId="urn:microsoft.com/office/officeart/2008/layout/AlternatingHexagons"/>
    <dgm:cxn modelId="{67A5FC1E-979C-4393-88B3-714E93198FD8}" type="presParOf" srcId="{E83BDAA7-CA0B-482F-B53A-345F0FFBD6A7}" destId="{80AC9D73-5EDD-4861-9119-1D7BA417CE2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60297AD6-3FA3-4AF0-99E3-AC0BD29C059B}"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1C2641FA-4CEB-4756-8FFB-EDC29364427F}">
      <dgm:prSet phldrT="[Text]"/>
      <dgm:spPr/>
      <dgm:t>
        <a:bodyPr/>
        <a:lstStyle/>
        <a:p>
          <a:r>
            <a:rPr lang="en-US" dirty="0" smtClean="0"/>
            <a:t>ESOP 70%</a:t>
          </a:r>
          <a:endParaRPr lang="en-US" dirty="0"/>
        </a:p>
      </dgm:t>
    </dgm:pt>
    <dgm:pt modelId="{F530EF86-F53E-4CF0-A238-FBBDC2A8AB0A}" type="parTrans" cxnId="{9BA6B2FC-DBA4-4C67-9B80-B6410FD6BA44}">
      <dgm:prSet/>
      <dgm:spPr/>
      <dgm:t>
        <a:bodyPr/>
        <a:lstStyle/>
        <a:p>
          <a:endParaRPr lang="en-US"/>
        </a:p>
      </dgm:t>
    </dgm:pt>
    <dgm:pt modelId="{437A88F6-3480-4D48-95C9-7450E68D5C6C}" type="sibTrans" cxnId="{9BA6B2FC-DBA4-4C67-9B80-B6410FD6BA44}">
      <dgm:prSet/>
      <dgm:spPr/>
      <dgm:t>
        <a:bodyPr/>
        <a:lstStyle/>
        <a:p>
          <a:endParaRPr lang="en-US"/>
        </a:p>
      </dgm:t>
    </dgm:pt>
    <dgm:pt modelId="{4E6E11DC-E871-475B-BF81-53B50830F9B0}">
      <dgm:prSet phldrT="[Text]"/>
      <dgm:spPr/>
      <dgm:t>
        <a:bodyPr/>
        <a:lstStyle/>
        <a:p>
          <a:r>
            <a:rPr lang="en-US" dirty="0" smtClean="0"/>
            <a:t>Food truck</a:t>
          </a:r>
          <a:endParaRPr lang="en-US" dirty="0"/>
        </a:p>
      </dgm:t>
    </dgm:pt>
    <dgm:pt modelId="{CFC06A84-813B-4B31-94F2-8B3321E3C6B6}" type="parTrans" cxnId="{D58DB5D9-2122-49BF-93BB-8D9385695345}">
      <dgm:prSet/>
      <dgm:spPr/>
      <dgm:t>
        <a:bodyPr/>
        <a:lstStyle/>
        <a:p>
          <a:endParaRPr lang="en-US"/>
        </a:p>
      </dgm:t>
    </dgm:pt>
    <dgm:pt modelId="{7E645184-7723-4268-B21C-0CCD5B3E3460}" type="sibTrans" cxnId="{D58DB5D9-2122-49BF-93BB-8D9385695345}">
      <dgm:prSet/>
      <dgm:spPr/>
      <dgm:t>
        <a:bodyPr/>
        <a:lstStyle/>
        <a:p>
          <a:endParaRPr lang="en-US"/>
        </a:p>
      </dgm:t>
    </dgm:pt>
    <dgm:pt modelId="{AD8BBB53-BD29-46F7-91D6-B00595C5F0D0}">
      <dgm:prSet phldrT="[Text]"/>
      <dgm:spPr/>
      <dgm:t>
        <a:bodyPr/>
        <a:lstStyle/>
        <a:p>
          <a:r>
            <a:rPr lang="en-US" dirty="0" smtClean="0"/>
            <a:t>Food truck 30%</a:t>
          </a:r>
          <a:endParaRPr lang="en-US" dirty="0"/>
        </a:p>
      </dgm:t>
    </dgm:pt>
    <dgm:pt modelId="{B3C25773-3C6F-4DFE-8D5B-36256C3805BF}" type="parTrans" cxnId="{3DB20376-91D8-4E19-B5A3-25F2483F1FE3}">
      <dgm:prSet/>
      <dgm:spPr/>
      <dgm:t>
        <a:bodyPr/>
        <a:lstStyle/>
        <a:p>
          <a:endParaRPr lang="en-US"/>
        </a:p>
      </dgm:t>
    </dgm:pt>
    <dgm:pt modelId="{49458F2A-3C1D-429B-A93A-B2AC3C770FAB}" type="sibTrans" cxnId="{3DB20376-91D8-4E19-B5A3-25F2483F1FE3}">
      <dgm:prSet/>
      <dgm:spPr/>
      <dgm:t>
        <a:bodyPr/>
        <a:lstStyle/>
        <a:p>
          <a:endParaRPr lang="en-US"/>
        </a:p>
      </dgm:t>
    </dgm:pt>
    <dgm:pt modelId="{8269BBFE-5113-4545-A5C5-C457126DF3DE}">
      <dgm:prSet phldrT="[Text]"/>
      <dgm:spPr/>
      <dgm:t>
        <a:bodyPr/>
        <a:lstStyle/>
        <a:p>
          <a:r>
            <a:rPr lang="en-US" dirty="0" smtClean="0"/>
            <a:t>Food truck</a:t>
          </a:r>
          <a:endParaRPr lang="en-US" dirty="0"/>
        </a:p>
      </dgm:t>
    </dgm:pt>
    <dgm:pt modelId="{F0A80DCA-1F64-4EEA-9F89-4E7BD65A7174}" type="parTrans" cxnId="{B6AD1604-756A-468D-B504-3C1C3BDE7DFE}">
      <dgm:prSet/>
      <dgm:spPr/>
      <dgm:t>
        <a:bodyPr/>
        <a:lstStyle/>
        <a:p>
          <a:endParaRPr lang="en-US"/>
        </a:p>
      </dgm:t>
    </dgm:pt>
    <dgm:pt modelId="{161FA1ED-958B-4E09-8CE7-F93961E1D533}" type="sibTrans" cxnId="{B6AD1604-756A-468D-B504-3C1C3BDE7DFE}">
      <dgm:prSet/>
      <dgm:spPr/>
      <dgm:t>
        <a:bodyPr/>
        <a:lstStyle/>
        <a:p>
          <a:endParaRPr lang="en-US"/>
        </a:p>
      </dgm:t>
    </dgm:pt>
    <dgm:pt modelId="{418E7088-F65B-4642-BB2E-B2F304290DF2}">
      <dgm:prSet phldrT="[Text]"/>
      <dgm:spPr/>
      <dgm:t>
        <a:bodyPr/>
        <a:lstStyle/>
        <a:p>
          <a:r>
            <a:rPr lang="en-US" dirty="0" smtClean="0"/>
            <a:t>Food truck</a:t>
          </a:r>
          <a:endParaRPr lang="en-US" dirty="0"/>
        </a:p>
      </dgm:t>
    </dgm:pt>
    <dgm:pt modelId="{889BEFA9-92E8-4DCB-A2D0-35BE8B931E75}" type="parTrans" cxnId="{1BA007FB-6901-47E3-A60A-8B7CF6962351}">
      <dgm:prSet/>
      <dgm:spPr/>
      <dgm:t>
        <a:bodyPr/>
        <a:lstStyle/>
        <a:p>
          <a:endParaRPr lang="en-US"/>
        </a:p>
      </dgm:t>
    </dgm:pt>
    <dgm:pt modelId="{1140E87D-907C-49AD-9593-F7E514E505BD}" type="sibTrans" cxnId="{1BA007FB-6901-47E3-A60A-8B7CF6962351}">
      <dgm:prSet/>
      <dgm:spPr/>
      <dgm:t>
        <a:bodyPr/>
        <a:lstStyle/>
        <a:p>
          <a:endParaRPr lang="en-US"/>
        </a:p>
      </dgm:t>
    </dgm:pt>
    <dgm:pt modelId="{B14478EA-AFC6-4E00-BBA7-60E95C0323F1}">
      <dgm:prSet phldrT="[Text]"/>
      <dgm:spPr/>
      <dgm:t>
        <a:bodyPr/>
        <a:lstStyle/>
        <a:p>
          <a:r>
            <a:rPr lang="en-US" dirty="0" smtClean="0"/>
            <a:t>Food truck</a:t>
          </a:r>
          <a:endParaRPr lang="en-US" dirty="0"/>
        </a:p>
      </dgm:t>
    </dgm:pt>
    <dgm:pt modelId="{AAD53B9A-84F4-47A8-859E-F3D9633D310A}" type="parTrans" cxnId="{D86317B8-E51D-4DCC-8654-D805032CD43B}">
      <dgm:prSet/>
      <dgm:spPr/>
      <dgm:t>
        <a:bodyPr/>
        <a:lstStyle/>
        <a:p>
          <a:endParaRPr lang="en-US"/>
        </a:p>
      </dgm:t>
    </dgm:pt>
    <dgm:pt modelId="{8A2D94FF-D174-40FF-B8CD-04BEA774EA34}" type="sibTrans" cxnId="{D86317B8-E51D-4DCC-8654-D805032CD43B}">
      <dgm:prSet/>
      <dgm:spPr/>
      <dgm:t>
        <a:bodyPr/>
        <a:lstStyle/>
        <a:p>
          <a:endParaRPr lang="en-US"/>
        </a:p>
      </dgm:t>
    </dgm:pt>
    <dgm:pt modelId="{69C50055-846E-4A4F-B67F-49EE1AD6D4F4}">
      <dgm:prSet phldrT="[Text]"/>
      <dgm:spPr/>
      <dgm:t>
        <a:bodyPr/>
        <a:lstStyle/>
        <a:p>
          <a:r>
            <a:rPr lang="en-US" dirty="0" smtClean="0"/>
            <a:t>Food truck</a:t>
          </a:r>
          <a:endParaRPr lang="en-US" dirty="0"/>
        </a:p>
      </dgm:t>
    </dgm:pt>
    <dgm:pt modelId="{731F9D9F-2A02-47BD-988D-98B6E3ACFC0C}" type="parTrans" cxnId="{326E8765-2C9D-45BA-A1D4-D111BD23F6DF}">
      <dgm:prSet/>
      <dgm:spPr/>
      <dgm:t>
        <a:bodyPr/>
        <a:lstStyle/>
        <a:p>
          <a:endParaRPr lang="en-US"/>
        </a:p>
      </dgm:t>
    </dgm:pt>
    <dgm:pt modelId="{19DC1610-AFB7-40A0-9380-092FA47A4B2B}" type="sibTrans" cxnId="{326E8765-2C9D-45BA-A1D4-D111BD23F6DF}">
      <dgm:prSet/>
      <dgm:spPr/>
      <dgm:t>
        <a:bodyPr/>
        <a:lstStyle/>
        <a:p>
          <a:endParaRPr lang="en-US"/>
        </a:p>
      </dgm:t>
    </dgm:pt>
    <dgm:pt modelId="{6A0072ED-A91D-4076-AC27-ACC174D1327B}" type="pres">
      <dgm:prSet presAssocID="{60297AD6-3FA3-4AF0-99E3-AC0BD29C059B}" presName="Name0" presStyleCnt="0">
        <dgm:presLayoutVars>
          <dgm:chMax val="1"/>
          <dgm:chPref val="1"/>
          <dgm:dir/>
          <dgm:animOne val="branch"/>
          <dgm:animLvl val="lvl"/>
        </dgm:presLayoutVars>
      </dgm:prSet>
      <dgm:spPr/>
      <dgm:t>
        <a:bodyPr/>
        <a:lstStyle/>
        <a:p>
          <a:endParaRPr lang="en-US"/>
        </a:p>
      </dgm:t>
    </dgm:pt>
    <dgm:pt modelId="{FE83AE0C-2CA1-478D-B083-BF37680085AD}" type="pres">
      <dgm:prSet presAssocID="{1C2641FA-4CEB-4756-8FFB-EDC29364427F}" presName="Parent" presStyleLbl="node0" presStyleIdx="0" presStyleCnt="1">
        <dgm:presLayoutVars>
          <dgm:chMax val="6"/>
          <dgm:chPref val="6"/>
        </dgm:presLayoutVars>
      </dgm:prSet>
      <dgm:spPr/>
      <dgm:t>
        <a:bodyPr/>
        <a:lstStyle/>
        <a:p>
          <a:endParaRPr lang="en-US"/>
        </a:p>
      </dgm:t>
    </dgm:pt>
    <dgm:pt modelId="{269E71BE-AAF5-4F86-9253-2DF9CE1BABFF}" type="pres">
      <dgm:prSet presAssocID="{4E6E11DC-E871-475B-BF81-53B50830F9B0}" presName="Accent1" presStyleCnt="0"/>
      <dgm:spPr/>
    </dgm:pt>
    <dgm:pt modelId="{E8831FD8-0CBD-4B18-8E9F-E97C0E047218}" type="pres">
      <dgm:prSet presAssocID="{4E6E11DC-E871-475B-BF81-53B50830F9B0}" presName="Accent" presStyleLbl="bgShp" presStyleIdx="0" presStyleCnt="6"/>
      <dgm:spPr/>
    </dgm:pt>
    <dgm:pt modelId="{4C8D28A2-1120-441D-AE4F-6BD63A8B1438}" type="pres">
      <dgm:prSet presAssocID="{4E6E11DC-E871-475B-BF81-53B50830F9B0}" presName="Child1" presStyleLbl="node1" presStyleIdx="0" presStyleCnt="6">
        <dgm:presLayoutVars>
          <dgm:chMax val="0"/>
          <dgm:chPref val="0"/>
          <dgm:bulletEnabled val="1"/>
        </dgm:presLayoutVars>
      </dgm:prSet>
      <dgm:spPr/>
      <dgm:t>
        <a:bodyPr/>
        <a:lstStyle/>
        <a:p>
          <a:endParaRPr lang="en-US"/>
        </a:p>
      </dgm:t>
    </dgm:pt>
    <dgm:pt modelId="{9825A6B1-AE82-4AC9-9030-AA94341C01B8}" type="pres">
      <dgm:prSet presAssocID="{AD8BBB53-BD29-46F7-91D6-B00595C5F0D0}" presName="Accent2" presStyleCnt="0"/>
      <dgm:spPr/>
    </dgm:pt>
    <dgm:pt modelId="{9B23D504-E688-4A85-BDC6-C211430229F0}" type="pres">
      <dgm:prSet presAssocID="{AD8BBB53-BD29-46F7-91D6-B00595C5F0D0}" presName="Accent" presStyleLbl="bgShp" presStyleIdx="1" presStyleCnt="6"/>
      <dgm:spPr/>
    </dgm:pt>
    <dgm:pt modelId="{0806C1E6-AE74-470B-9E0D-FC61C7CF7857}" type="pres">
      <dgm:prSet presAssocID="{AD8BBB53-BD29-46F7-91D6-B00595C5F0D0}" presName="Child2" presStyleLbl="node1" presStyleIdx="1" presStyleCnt="6">
        <dgm:presLayoutVars>
          <dgm:chMax val="0"/>
          <dgm:chPref val="0"/>
          <dgm:bulletEnabled val="1"/>
        </dgm:presLayoutVars>
      </dgm:prSet>
      <dgm:spPr/>
      <dgm:t>
        <a:bodyPr/>
        <a:lstStyle/>
        <a:p>
          <a:endParaRPr lang="en-US"/>
        </a:p>
      </dgm:t>
    </dgm:pt>
    <dgm:pt modelId="{E5497BFF-63F7-4E68-962C-ABD90776F456}" type="pres">
      <dgm:prSet presAssocID="{8269BBFE-5113-4545-A5C5-C457126DF3DE}" presName="Accent3" presStyleCnt="0"/>
      <dgm:spPr/>
    </dgm:pt>
    <dgm:pt modelId="{8F251676-6AE8-4F9E-9A71-4D4BF5CAA2A7}" type="pres">
      <dgm:prSet presAssocID="{8269BBFE-5113-4545-A5C5-C457126DF3DE}" presName="Accent" presStyleLbl="bgShp" presStyleIdx="2" presStyleCnt="6"/>
      <dgm:spPr/>
    </dgm:pt>
    <dgm:pt modelId="{2EEC04E7-089F-4102-BA90-E1511D3B8CF8}" type="pres">
      <dgm:prSet presAssocID="{8269BBFE-5113-4545-A5C5-C457126DF3DE}" presName="Child3" presStyleLbl="node1" presStyleIdx="2" presStyleCnt="6">
        <dgm:presLayoutVars>
          <dgm:chMax val="0"/>
          <dgm:chPref val="0"/>
          <dgm:bulletEnabled val="1"/>
        </dgm:presLayoutVars>
      </dgm:prSet>
      <dgm:spPr/>
      <dgm:t>
        <a:bodyPr/>
        <a:lstStyle/>
        <a:p>
          <a:endParaRPr lang="en-US"/>
        </a:p>
      </dgm:t>
    </dgm:pt>
    <dgm:pt modelId="{83E4294D-E54C-4F1A-A8BC-912B3C74D9D5}" type="pres">
      <dgm:prSet presAssocID="{418E7088-F65B-4642-BB2E-B2F304290DF2}" presName="Accent4" presStyleCnt="0"/>
      <dgm:spPr/>
    </dgm:pt>
    <dgm:pt modelId="{3F5D0350-4BBC-4409-B339-428EE16005AB}" type="pres">
      <dgm:prSet presAssocID="{418E7088-F65B-4642-BB2E-B2F304290DF2}" presName="Accent" presStyleLbl="bgShp" presStyleIdx="3" presStyleCnt="6"/>
      <dgm:spPr/>
    </dgm:pt>
    <dgm:pt modelId="{BB245954-1B39-4687-8779-DA772FF991B3}" type="pres">
      <dgm:prSet presAssocID="{418E7088-F65B-4642-BB2E-B2F304290DF2}" presName="Child4" presStyleLbl="node1" presStyleIdx="3" presStyleCnt="6">
        <dgm:presLayoutVars>
          <dgm:chMax val="0"/>
          <dgm:chPref val="0"/>
          <dgm:bulletEnabled val="1"/>
        </dgm:presLayoutVars>
      </dgm:prSet>
      <dgm:spPr/>
      <dgm:t>
        <a:bodyPr/>
        <a:lstStyle/>
        <a:p>
          <a:endParaRPr lang="en-US"/>
        </a:p>
      </dgm:t>
    </dgm:pt>
    <dgm:pt modelId="{02650196-3A66-47EC-92CC-007BDDF35EE9}" type="pres">
      <dgm:prSet presAssocID="{B14478EA-AFC6-4E00-BBA7-60E95C0323F1}" presName="Accent5" presStyleCnt="0"/>
      <dgm:spPr/>
    </dgm:pt>
    <dgm:pt modelId="{ECAD0E32-1B91-4651-B0C5-19C1D347C060}" type="pres">
      <dgm:prSet presAssocID="{B14478EA-AFC6-4E00-BBA7-60E95C0323F1}" presName="Accent" presStyleLbl="bgShp" presStyleIdx="4" presStyleCnt="6"/>
      <dgm:spPr/>
    </dgm:pt>
    <dgm:pt modelId="{ECD6F63E-F5B5-4816-BA2E-DA62739C20BA}" type="pres">
      <dgm:prSet presAssocID="{B14478EA-AFC6-4E00-BBA7-60E95C0323F1}" presName="Child5" presStyleLbl="node1" presStyleIdx="4" presStyleCnt="6">
        <dgm:presLayoutVars>
          <dgm:chMax val="0"/>
          <dgm:chPref val="0"/>
          <dgm:bulletEnabled val="1"/>
        </dgm:presLayoutVars>
      </dgm:prSet>
      <dgm:spPr/>
      <dgm:t>
        <a:bodyPr/>
        <a:lstStyle/>
        <a:p>
          <a:endParaRPr lang="en-US"/>
        </a:p>
      </dgm:t>
    </dgm:pt>
    <dgm:pt modelId="{092BF9BD-AECE-41C5-88B4-1396739EA29B}" type="pres">
      <dgm:prSet presAssocID="{69C50055-846E-4A4F-B67F-49EE1AD6D4F4}" presName="Accent6" presStyleCnt="0"/>
      <dgm:spPr/>
    </dgm:pt>
    <dgm:pt modelId="{6248FEFB-C246-44C7-9D31-3B2D534408DA}" type="pres">
      <dgm:prSet presAssocID="{69C50055-846E-4A4F-B67F-49EE1AD6D4F4}" presName="Accent" presStyleLbl="bgShp" presStyleIdx="5" presStyleCnt="6"/>
      <dgm:spPr/>
    </dgm:pt>
    <dgm:pt modelId="{AF6F22E7-A572-4FE1-9DB9-D9694D0CA927}" type="pres">
      <dgm:prSet presAssocID="{69C50055-846E-4A4F-B67F-49EE1AD6D4F4}" presName="Child6" presStyleLbl="node1" presStyleIdx="5" presStyleCnt="6">
        <dgm:presLayoutVars>
          <dgm:chMax val="0"/>
          <dgm:chPref val="0"/>
          <dgm:bulletEnabled val="1"/>
        </dgm:presLayoutVars>
      </dgm:prSet>
      <dgm:spPr/>
      <dgm:t>
        <a:bodyPr/>
        <a:lstStyle/>
        <a:p>
          <a:endParaRPr lang="en-US"/>
        </a:p>
      </dgm:t>
    </dgm:pt>
  </dgm:ptLst>
  <dgm:cxnLst>
    <dgm:cxn modelId="{5858BC99-747F-4DB0-B328-830457178BBA}" type="presOf" srcId="{418E7088-F65B-4642-BB2E-B2F304290DF2}" destId="{BB245954-1B39-4687-8779-DA772FF991B3}" srcOrd="0" destOrd="0" presId="urn:microsoft.com/office/officeart/2011/layout/HexagonRadial"/>
    <dgm:cxn modelId="{D58DB5D9-2122-49BF-93BB-8D9385695345}" srcId="{1C2641FA-4CEB-4756-8FFB-EDC29364427F}" destId="{4E6E11DC-E871-475B-BF81-53B50830F9B0}" srcOrd="0" destOrd="0" parTransId="{CFC06A84-813B-4B31-94F2-8B3321E3C6B6}" sibTransId="{7E645184-7723-4268-B21C-0CCD5B3E3460}"/>
    <dgm:cxn modelId="{305AE9B4-A60B-461A-AA40-BB103D6F862B}" type="presOf" srcId="{8269BBFE-5113-4545-A5C5-C457126DF3DE}" destId="{2EEC04E7-089F-4102-BA90-E1511D3B8CF8}" srcOrd="0" destOrd="0" presId="urn:microsoft.com/office/officeart/2011/layout/HexagonRadial"/>
    <dgm:cxn modelId="{9BA6B2FC-DBA4-4C67-9B80-B6410FD6BA44}" srcId="{60297AD6-3FA3-4AF0-99E3-AC0BD29C059B}" destId="{1C2641FA-4CEB-4756-8FFB-EDC29364427F}" srcOrd="0" destOrd="0" parTransId="{F530EF86-F53E-4CF0-A238-FBBDC2A8AB0A}" sibTransId="{437A88F6-3480-4D48-95C9-7450E68D5C6C}"/>
    <dgm:cxn modelId="{326E8765-2C9D-45BA-A1D4-D111BD23F6DF}" srcId="{1C2641FA-4CEB-4756-8FFB-EDC29364427F}" destId="{69C50055-846E-4A4F-B67F-49EE1AD6D4F4}" srcOrd="5" destOrd="0" parTransId="{731F9D9F-2A02-47BD-988D-98B6E3ACFC0C}" sibTransId="{19DC1610-AFB7-40A0-9380-092FA47A4B2B}"/>
    <dgm:cxn modelId="{B6AD1604-756A-468D-B504-3C1C3BDE7DFE}" srcId="{1C2641FA-4CEB-4756-8FFB-EDC29364427F}" destId="{8269BBFE-5113-4545-A5C5-C457126DF3DE}" srcOrd="2" destOrd="0" parTransId="{F0A80DCA-1F64-4EEA-9F89-4E7BD65A7174}" sibTransId="{161FA1ED-958B-4E09-8CE7-F93961E1D533}"/>
    <dgm:cxn modelId="{372DA648-ACF7-4237-96FA-FCB70F25C8A9}" type="presOf" srcId="{4E6E11DC-E871-475B-BF81-53B50830F9B0}" destId="{4C8D28A2-1120-441D-AE4F-6BD63A8B1438}" srcOrd="0" destOrd="0" presId="urn:microsoft.com/office/officeart/2011/layout/HexagonRadial"/>
    <dgm:cxn modelId="{BF8433BF-E7F6-4B05-B2F8-F120FCE62336}" type="presOf" srcId="{AD8BBB53-BD29-46F7-91D6-B00595C5F0D0}" destId="{0806C1E6-AE74-470B-9E0D-FC61C7CF7857}" srcOrd="0" destOrd="0" presId="urn:microsoft.com/office/officeart/2011/layout/HexagonRadial"/>
    <dgm:cxn modelId="{6F85C51B-BCAD-4A5A-AC91-1D49E4A4C572}" type="presOf" srcId="{B14478EA-AFC6-4E00-BBA7-60E95C0323F1}" destId="{ECD6F63E-F5B5-4816-BA2E-DA62739C20BA}" srcOrd="0" destOrd="0" presId="urn:microsoft.com/office/officeart/2011/layout/HexagonRadial"/>
    <dgm:cxn modelId="{1BA007FB-6901-47E3-A60A-8B7CF6962351}" srcId="{1C2641FA-4CEB-4756-8FFB-EDC29364427F}" destId="{418E7088-F65B-4642-BB2E-B2F304290DF2}" srcOrd="3" destOrd="0" parTransId="{889BEFA9-92E8-4DCB-A2D0-35BE8B931E75}" sibTransId="{1140E87D-907C-49AD-9593-F7E514E505BD}"/>
    <dgm:cxn modelId="{3DB20376-91D8-4E19-B5A3-25F2483F1FE3}" srcId="{1C2641FA-4CEB-4756-8FFB-EDC29364427F}" destId="{AD8BBB53-BD29-46F7-91D6-B00595C5F0D0}" srcOrd="1" destOrd="0" parTransId="{B3C25773-3C6F-4DFE-8D5B-36256C3805BF}" sibTransId="{49458F2A-3C1D-429B-A93A-B2AC3C770FAB}"/>
    <dgm:cxn modelId="{9DC81A02-2212-4DED-B20B-B6B8B0DABBC9}" type="presOf" srcId="{60297AD6-3FA3-4AF0-99E3-AC0BD29C059B}" destId="{6A0072ED-A91D-4076-AC27-ACC174D1327B}" srcOrd="0" destOrd="0" presId="urn:microsoft.com/office/officeart/2011/layout/HexagonRadial"/>
    <dgm:cxn modelId="{E6D6C27A-627A-43C4-9C4D-064E4BE9F3F8}" type="presOf" srcId="{1C2641FA-4CEB-4756-8FFB-EDC29364427F}" destId="{FE83AE0C-2CA1-478D-B083-BF37680085AD}" srcOrd="0" destOrd="0" presId="urn:microsoft.com/office/officeart/2011/layout/HexagonRadial"/>
    <dgm:cxn modelId="{D86317B8-E51D-4DCC-8654-D805032CD43B}" srcId="{1C2641FA-4CEB-4756-8FFB-EDC29364427F}" destId="{B14478EA-AFC6-4E00-BBA7-60E95C0323F1}" srcOrd="4" destOrd="0" parTransId="{AAD53B9A-84F4-47A8-859E-F3D9633D310A}" sibTransId="{8A2D94FF-D174-40FF-B8CD-04BEA774EA34}"/>
    <dgm:cxn modelId="{0E1AF61A-A880-4189-81A5-F86180A99B87}" type="presOf" srcId="{69C50055-846E-4A4F-B67F-49EE1AD6D4F4}" destId="{AF6F22E7-A572-4FE1-9DB9-D9694D0CA927}" srcOrd="0" destOrd="0" presId="urn:microsoft.com/office/officeart/2011/layout/HexagonRadial"/>
    <dgm:cxn modelId="{CCBB5C27-6D38-40A2-A4C1-E5ADDB6A97CD}" type="presParOf" srcId="{6A0072ED-A91D-4076-AC27-ACC174D1327B}" destId="{FE83AE0C-2CA1-478D-B083-BF37680085AD}" srcOrd="0" destOrd="0" presId="urn:microsoft.com/office/officeart/2011/layout/HexagonRadial"/>
    <dgm:cxn modelId="{AC1ABD7E-21AB-40BD-B234-1CFC33D5AD85}" type="presParOf" srcId="{6A0072ED-A91D-4076-AC27-ACC174D1327B}" destId="{269E71BE-AAF5-4F86-9253-2DF9CE1BABFF}" srcOrd="1" destOrd="0" presId="urn:microsoft.com/office/officeart/2011/layout/HexagonRadial"/>
    <dgm:cxn modelId="{C647E178-0F5E-4EE2-9DC7-D5E9BD1B8BD7}" type="presParOf" srcId="{269E71BE-AAF5-4F86-9253-2DF9CE1BABFF}" destId="{E8831FD8-0CBD-4B18-8E9F-E97C0E047218}" srcOrd="0" destOrd="0" presId="urn:microsoft.com/office/officeart/2011/layout/HexagonRadial"/>
    <dgm:cxn modelId="{2C5ECDBE-6618-4C55-BAC5-C244563F7DB1}" type="presParOf" srcId="{6A0072ED-A91D-4076-AC27-ACC174D1327B}" destId="{4C8D28A2-1120-441D-AE4F-6BD63A8B1438}" srcOrd="2" destOrd="0" presId="urn:microsoft.com/office/officeart/2011/layout/HexagonRadial"/>
    <dgm:cxn modelId="{FA46EF75-7485-4C04-B2E0-6F57B0B14E72}" type="presParOf" srcId="{6A0072ED-A91D-4076-AC27-ACC174D1327B}" destId="{9825A6B1-AE82-4AC9-9030-AA94341C01B8}" srcOrd="3" destOrd="0" presId="urn:microsoft.com/office/officeart/2011/layout/HexagonRadial"/>
    <dgm:cxn modelId="{3B7E1585-4D4F-4F1D-9C97-0BA693BB7F91}" type="presParOf" srcId="{9825A6B1-AE82-4AC9-9030-AA94341C01B8}" destId="{9B23D504-E688-4A85-BDC6-C211430229F0}" srcOrd="0" destOrd="0" presId="urn:microsoft.com/office/officeart/2011/layout/HexagonRadial"/>
    <dgm:cxn modelId="{E850E314-6FC0-457B-B468-A745EA0B83C3}" type="presParOf" srcId="{6A0072ED-A91D-4076-AC27-ACC174D1327B}" destId="{0806C1E6-AE74-470B-9E0D-FC61C7CF7857}" srcOrd="4" destOrd="0" presId="urn:microsoft.com/office/officeart/2011/layout/HexagonRadial"/>
    <dgm:cxn modelId="{DA42C084-401F-44F2-83B8-27EE98731E00}" type="presParOf" srcId="{6A0072ED-A91D-4076-AC27-ACC174D1327B}" destId="{E5497BFF-63F7-4E68-962C-ABD90776F456}" srcOrd="5" destOrd="0" presId="urn:microsoft.com/office/officeart/2011/layout/HexagonRadial"/>
    <dgm:cxn modelId="{5952BC90-151C-49CD-80E2-EE0BBE0C20A7}" type="presParOf" srcId="{E5497BFF-63F7-4E68-962C-ABD90776F456}" destId="{8F251676-6AE8-4F9E-9A71-4D4BF5CAA2A7}" srcOrd="0" destOrd="0" presId="urn:microsoft.com/office/officeart/2011/layout/HexagonRadial"/>
    <dgm:cxn modelId="{6254954C-300F-412C-9F35-DA4C733167D8}" type="presParOf" srcId="{6A0072ED-A91D-4076-AC27-ACC174D1327B}" destId="{2EEC04E7-089F-4102-BA90-E1511D3B8CF8}" srcOrd="6" destOrd="0" presId="urn:microsoft.com/office/officeart/2011/layout/HexagonRadial"/>
    <dgm:cxn modelId="{06C516E3-BA90-476A-981D-63BDDCE0FAD9}" type="presParOf" srcId="{6A0072ED-A91D-4076-AC27-ACC174D1327B}" destId="{83E4294D-E54C-4F1A-A8BC-912B3C74D9D5}" srcOrd="7" destOrd="0" presId="urn:microsoft.com/office/officeart/2011/layout/HexagonRadial"/>
    <dgm:cxn modelId="{FD98A5BF-0AE8-4024-ACED-5DC8A394F0A3}" type="presParOf" srcId="{83E4294D-E54C-4F1A-A8BC-912B3C74D9D5}" destId="{3F5D0350-4BBC-4409-B339-428EE16005AB}" srcOrd="0" destOrd="0" presId="urn:microsoft.com/office/officeart/2011/layout/HexagonRadial"/>
    <dgm:cxn modelId="{CC0EA2ED-88AB-4BD3-B049-1DA5028995EF}" type="presParOf" srcId="{6A0072ED-A91D-4076-AC27-ACC174D1327B}" destId="{BB245954-1B39-4687-8779-DA772FF991B3}" srcOrd="8" destOrd="0" presId="urn:microsoft.com/office/officeart/2011/layout/HexagonRadial"/>
    <dgm:cxn modelId="{772ACBC4-56B1-45A9-A4A6-C51AE33255D2}" type="presParOf" srcId="{6A0072ED-A91D-4076-AC27-ACC174D1327B}" destId="{02650196-3A66-47EC-92CC-007BDDF35EE9}" srcOrd="9" destOrd="0" presId="urn:microsoft.com/office/officeart/2011/layout/HexagonRadial"/>
    <dgm:cxn modelId="{975C1FD8-2DCF-48DB-A64F-E745B971CAB1}" type="presParOf" srcId="{02650196-3A66-47EC-92CC-007BDDF35EE9}" destId="{ECAD0E32-1B91-4651-B0C5-19C1D347C060}" srcOrd="0" destOrd="0" presId="urn:microsoft.com/office/officeart/2011/layout/HexagonRadial"/>
    <dgm:cxn modelId="{146787AA-EA78-477B-ACAB-D5601F702D45}" type="presParOf" srcId="{6A0072ED-A91D-4076-AC27-ACC174D1327B}" destId="{ECD6F63E-F5B5-4816-BA2E-DA62739C20BA}" srcOrd="10" destOrd="0" presId="urn:microsoft.com/office/officeart/2011/layout/HexagonRadial"/>
    <dgm:cxn modelId="{9526F635-1CA9-4B29-8C4A-8C4420BD6BB2}" type="presParOf" srcId="{6A0072ED-A91D-4076-AC27-ACC174D1327B}" destId="{092BF9BD-AECE-41C5-88B4-1396739EA29B}" srcOrd="11" destOrd="0" presId="urn:microsoft.com/office/officeart/2011/layout/HexagonRadial"/>
    <dgm:cxn modelId="{21858798-2E09-4A90-8055-46CF3BD88271}" type="presParOf" srcId="{092BF9BD-AECE-41C5-88B4-1396739EA29B}" destId="{6248FEFB-C246-44C7-9D31-3B2D534408DA}" srcOrd="0" destOrd="0" presId="urn:microsoft.com/office/officeart/2011/layout/HexagonRadial"/>
    <dgm:cxn modelId="{4D3FECBC-3FFD-4A18-B423-C52484104401}" type="presParOf" srcId="{6A0072ED-A91D-4076-AC27-ACC174D1327B}" destId="{AF6F22E7-A572-4FE1-9DB9-D9694D0CA927}"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F44A3D-6FFD-424A-83A3-3BC597851995}" type="doc">
      <dgm:prSet loTypeId="urn:microsoft.com/office/officeart/2005/8/layout/vProcess5" loCatId="process" qsTypeId="urn:microsoft.com/office/officeart/2005/8/quickstyle/3d9" qsCatId="3D" csTypeId="urn:microsoft.com/office/officeart/2005/8/colors/accent1_2" csCatId="accent1" phldr="1"/>
      <dgm:spPr/>
      <dgm:t>
        <a:bodyPr/>
        <a:lstStyle/>
        <a:p>
          <a:endParaRPr lang="en-US"/>
        </a:p>
      </dgm:t>
    </dgm:pt>
    <dgm:pt modelId="{D87A63F5-9F7D-4DCC-9FF1-F4FBA184CBF9}">
      <dgm:prSet phldrT="[Text]"/>
      <dgm:spPr/>
      <dgm:t>
        <a:bodyPr/>
        <a:lstStyle/>
        <a:p>
          <a:r>
            <a:rPr lang="en-US" dirty="0" smtClean="0"/>
            <a:t>Concept #1</a:t>
          </a:r>
          <a:endParaRPr lang="en-US" dirty="0"/>
        </a:p>
      </dgm:t>
    </dgm:pt>
    <dgm:pt modelId="{74027365-A740-46F9-A13D-8531060C0C3B}" type="parTrans" cxnId="{5078ECCC-91C5-44E3-863E-C8326B6371AA}">
      <dgm:prSet/>
      <dgm:spPr/>
      <dgm:t>
        <a:bodyPr/>
        <a:lstStyle/>
        <a:p>
          <a:endParaRPr lang="en-US"/>
        </a:p>
      </dgm:t>
    </dgm:pt>
    <dgm:pt modelId="{A16566BC-5EB1-42EE-8E31-9BAF68F7D081}" type="sibTrans" cxnId="{5078ECCC-91C5-44E3-863E-C8326B6371AA}">
      <dgm:prSet/>
      <dgm:spPr/>
      <dgm:t>
        <a:bodyPr/>
        <a:lstStyle/>
        <a:p>
          <a:endParaRPr lang="en-US" dirty="0"/>
        </a:p>
      </dgm:t>
    </dgm:pt>
    <dgm:pt modelId="{370AD538-E1DB-48D8-959E-6CA1017F1340}">
      <dgm:prSet phldrT="[Text]"/>
      <dgm:spPr/>
      <dgm:t>
        <a:bodyPr/>
        <a:lstStyle/>
        <a:p>
          <a:r>
            <a:rPr lang="en-US" dirty="0" smtClean="0"/>
            <a:t>Concept #2</a:t>
          </a:r>
          <a:endParaRPr lang="en-US" dirty="0"/>
        </a:p>
      </dgm:t>
    </dgm:pt>
    <dgm:pt modelId="{4D3B6217-C3A1-49FC-B7D5-BDC946B5353B}" type="parTrans" cxnId="{04243C6E-70BA-4BDE-82EE-C0216E35178E}">
      <dgm:prSet/>
      <dgm:spPr/>
      <dgm:t>
        <a:bodyPr/>
        <a:lstStyle/>
        <a:p>
          <a:endParaRPr lang="en-US"/>
        </a:p>
      </dgm:t>
    </dgm:pt>
    <dgm:pt modelId="{2FCFE461-8907-41EC-A64E-80053FB18D01}" type="sibTrans" cxnId="{04243C6E-70BA-4BDE-82EE-C0216E35178E}">
      <dgm:prSet/>
      <dgm:spPr/>
      <dgm:t>
        <a:bodyPr/>
        <a:lstStyle/>
        <a:p>
          <a:endParaRPr lang="en-US" dirty="0"/>
        </a:p>
      </dgm:t>
    </dgm:pt>
    <dgm:pt modelId="{0CE622CF-8BCB-4AD9-B967-0267F4F64C82}">
      <dgm:prSet phldrT="[Text]"/>
      <dgm:spPr/>
      <dgm:t>
        <a:bodyPr/>
        <a:lstStyle/>
        <a:p>
          <a:r>
            <a:rPr lang="en-US" dirty="0" smtClean="0"/>
            <a:t>Concept # 3</a:t>
          </a:r>
          <a:endParaRPr lang="en-US" dirty="0"/>
        </a:p>
      </dgm:t>
    </dgm:pt>
    <dgm:pt modelId="{5F3D932A-08D5-4D6A-B235-3F3C92C405C8}" type="parTrans" cxnId="{7ABC2646-E866-49A1-93DC-EFE061B3DF25}">
      <dgm:prSet/>
      <dgm:spPr/>
      <dgm:t>
        <a:bodyPr/>
        <a:lstStyle/>
        <a:p>
          <a:endParaRPr lang="en-US"/>
        </a:p>
      </dgm:t>
    </dgm:pt>
    <dgm:pt modelId="{553B4F34-AD41-42A7-87F0-71B1BF24C2E5}" type="sibTrans" cxnId="{7ABC2646-E866-49A1-93DC-EFE061B3DF25}">
      <dgm:prSet/>
      <dgm:spPr/>
      <dgm:t>
        <a:bodyPr/>
        <a:lstStyle/>
        <a:p>
          <a:endParaRPr lang="en-US"/>
        </a:p>
      </dgm:t>
    </dgm:pt>
    <dgm:pt modelId="{D0477A88-085E-4051-9E61-9A364F7C8640}" type="pres">
      <dgm:prSet presAssocID="{51F44A3D-6FFD-424A-83A3-3BC597851995}" presName="outerComposite" presStyleCnt="0">
        <dgm:presLayoutVars>
          <dgm:chMax val="5"/>
          <dgm:dir/>
          <dgm:resizeHandles val="exact"/>
        </dgm:presLayoutVars>
      </dgm:prSet>
      <dgm:spPr/>
      <dgm:t>
        <a:bodyPr/>
        <a:lstStyle/>
        <a:p>
          <a:endParaRPr lang="en-US"/>
        </a:p>
      </dgm:t>
    </dgm:pt>
    <dgm:pt modelId="{284CAE51-F750-40C8-B941-FFC8188FDCF6}" type="pres">
      <dgm:prSet presAssocID="{51F44A3D-6FFD-424A-83A3-3BC597851995}" presName="dummyMaxCanvas" presStyleCnt="0">
        <dgm:presLayoutVars/>
      </dgm:prSet>
      <dgm:spPr/>
    </dgm:pt>
    <dgm:pt modelId="{F0CF5060-AD2E-4AD9-B059-4FC5A72235E6}" type="pres">
      <dgm:prSet presAssocID="{51F44A3D-6FFD-424A-83A3-3BC597851995}" presName="ThreeNodes_1" presStyleLbl="node1" presStyleIdx="0" presStyleCnt="3" custLinFactNeighborX="-1573" custLinFactNeighborY="-10706">
        <dgm:presLayoutVars>
          <dgm:bulletEnabled val="1"/>
        </dgm:presLayoutVars>
      </dgm:prSet>
      <dgm:spPr/>
      <dgm:t>
        <a:bodyPr/>
        <a:lstStyle/>
        <a:p>
          <a:endParaRPr lang="en-US"/>
        </a:p>
      </dgm:t>
    </dgm:pt>
    <dgm:pt modelId="{9844F0EC-F1BF-4143-A777-38DDFD9BAB07}" type="pres">
      <dgm:prSet presAssocID="{51F44A3D-6FFD-424A-83A3-3BC597851995}" presName="ThreeNodes_2" presStyleLbl="node1" presStyleIdx="1" presStyleCnt="3">
        <dgm:presLayoutVars>
          <dgm:bulletEnabled val="1"/>
        </dgm:presLayoutVars>
      </dgm:prSet>
      <dgm:spPr/>
      <dgm:t>
        <a:bodyPr/>
        <a:lstStyle/>
        <a:p>
          <a:endParaRPr lang="en-US"/>
        </a:p>
      </dgm:t>
    </dgm:pt>
    <dgm:pt modelId="{BA342E59-B608-4EB5-9769-FAABA7C985B2}" type="pres">
      <dgm:prSet presAssocID="{51F44A3D-6FFD-424A-83A3-3BC597851995}" presName="ThreeNodes_3" presStyleLbl="node1" presStyleIdx="2" presStyleCnt="3">
        <dgm:presLayoutVars>
          <dgm:bulletEnabled val="1"/>
        </dgm:presLayoutVars>
      </dgm:prSet>
      <dgm:spPr/>
      <dgm:t>
        <a:bodyPr/>
        <a:lstStyle/>
        <a:p>
          <a:endParaRPr lang="en-US"/>
        </a:p>
      </dgm:t>
    </dgm:pt>
    <dgm:pt modelId="{9D5FE31F-19ED-40DF-AB2D-43C5D7D2B4AD}" type="pres">
      <dgm:prSet presAssocID="{51F44A3D-6FFD-424A-83A3-3BC597851995}" presName="ThreeConn_1-2" presStyleLbl="fgAccFollowNode1" presStyleIdx="0" presStyleCnt="2">
        <dgm:presLayoutVars>
          <dgm:bulletEnabled val="1"/>
        </dgm:presLayoutVars>
      </dgm:prSet>
      <dgm:spPr/>
      <dgm:t>
        <a:bodyPr/>
        <a:lstStyle/>
        <a:p>
          <a:endParaRPr lang="en-US"/>
        </a:p>
      </dgm:t>
    </dgm:pt>
    <dgm:pt modelId="{1F5A28BB-038C-491D-8EAD-AF94AECC3D7B}" type="pres">
      <dgm:prSet presAssocID="{51F44A3D-6FFD-424A-83A3-3BC597851995}" presName="ThreeConn_2-3" presStyleLbl="fgAccFollowNode1" presStyleIdx="1" presStyleCnt="2">
        <dgm:presLayoutVars>
          <dgm:bulletEnabled val="1"/>
        </dgm:presLayoutVars>
      </dgm:prSet>
      <dgm:spPr/>
      <dgm:t>
        <a:bodyPr/>
        <a:lstStyle/>
        <a:p>
          <a:endParaRPr lang="en-US"/>
        </a:p>
      </dgm:t>
    </dgm:pt>
    <dgm:pt modelId="{9C983023-728A-45BE-9A32-36A84D61671B}" type="pres">
      <dgm:prSet presAssocID="{51F44A3D-6FFD-424A-83A3-3BC597851995}" presName="ThreeNodes_1_text" presStyleLbl="node1" presStyleIdx="2" presStyleCnt="3">
        <dgm:presLayoutVars>
          <dgm:bulletEnabled val="1"/>
        </dgm:presLayoutVars>
      </dgm:prSet>
      <dgm:spPr/>
      <dgm:t>
        <a:bodyPr/>
        <a:lstStyle/>
        <a:p>
          <a:endParaRPr lang="en-US"/>
        </a:p>
      </dgm:t>
    </dgm:pt>
    <dgm:pt modelId="{723C7443-3D66-4E0E-B539-BB745D0BCB24}" type="pres">
      <dgm:prSet presAssocID="{51F44A3D-6FFD-424A-83A3-3BC597851995}" presName="ThreeNodes_2_text" presStyleLbl="node1" presStyleIdx="2" presStyleCnt="3">
        <dgm:presLayoutVars>
          <dgm:bulletEnabled val="1"/>
        </dgm:presLayoutVars>
      </dgm:prSet>
      <dgm:spPr/>
      <dgm:t>
        <a:bodyPr/>
        <a:lstStyle/>
        <a:p>
          <a:endParaRPr lang="en-US"/>
        </a:p>
      </dgm:t>
    </dgm:pt>
    <dgm:pt modelId="{E87ADB36-EAB8-4443-A3E9-48634B77A89F}" type="pres">
      <dgm:prSet presAssocID="{51F44A3D-6FFD-424A-83A3-3BC597851995}" presName="ThreeNodes_3_text" presStyleLbl="node1" presStyleIdx="2" presStyleCnt="3">
        <dgm:presLayoutVars>
          <dgm:bulletEnabled val="1"/>
        </dgm:presLayoutVars>
      </dgm:prSet>
      <dgm:spPr/>
      <dgm:t>
        <a:bodyPr/>
        <a:lstStyle/>
        <a:p>
          <a:endParaRPr lang="en-US"/>
        </a:p>
      </dgm:t>
    </dgm:pt>
  </dgm:ptLst>
  <dgm:cxnLst>
    <dgm:cxn modelId="{5078ECCC-91C5-44E3-863E-C8326B6371AA}" srcId="{51F44A3D-6FFD-424A-83A3-3BC597851995}" destId="{D87A63F5-9F7D-4DCC-9FF1-F4FBA184CBF9}" srcOrd="0" destOrd="0" parTransId="{74027365-A740-46F9-A13D-8531060C0C3B}" sibTransId="{A16566BC-5EB1-42EE-8E31-9BAF68F7D081}"/>
    <dgm:cxn modelId="{EB35F96E-4A3B-4A2D-B0DB-5E7B376534E4}" type="presOf" srcId="{51F44A3D-6FFD-424A-83A3-3BC597851995}" destId="{D0477A88-085E-4051-9E61-9A364F7C8640}" srcOrd="0" destOrd="0" presId="urn:microsoft.com/office/officeart/2005/8/layout/vProcess5"/>
    <dgm:cxn modelId="{D1AD8081-F0C3-48C3-8D58-8ED49881FE5C}" type="presOf" srcId="{0CE622CF-8BCB-4AD9-B967-0267F4F64C82}" destId="{BA342E59-B608-4EB5-9769-FAABA7C985B2}" srcOrd="0" destOrd="0" presId="urn:microsoft.com/office/officeart/2005/8/layout/vProcess5"/>
    <dgm:cxn modelId="{04243C6E-70BA-4BDE-82EE-C0216E35178E}" srcId="{51F44A3D-6FFD-424A-83A3-3BC597851995}" destId="{370AD538-E1DB-48D8-959E-6CA1017F1340}" srcOrd="1" destOrd="0" parTransId="{4D3B6217-C3A1-49FC-B7D5-BDC946B5353B}" sibTransId="{2FCFE461-8907-41EC-A64E-80053FB18D01}"/>
    <dgm:cxn modelId="{CB8A439A-1115-4D49-A5DC-BE01EAA5472B}" type="presOf" srcId="{0CE622CF-8BCB-4AD9-B967-0267F4F64C82}" destId="{E87ADB36-EAB8-4443-A3E9-48634B77A89F}" srcOrd="1" destOrd="0" presId="urn:microsoft.com/office/officeart/2005/8/layout/vProcess5"/>
    <dgm:cxn modelId="{78C4DF83-6226-4FCA-AD20-E10FA5134AAC}" type="presOf" srcId="{2FCFE461-8907-41EC-A64E-80053FB18D01}" destId="{1F5A28BB-038C-491D-8EAD-AF94AECC3D7B}" srcOrd="0" destOrd="0" presId="urn:microsoft.com/office/officeart/2005/8/layout/vProcess5"/>
    <dgm:cxn modelId="{7ABC2646-E866-49A1-93DC-EFE061B3DF25}" srcId="{51F44A3D-6FFD-424A-83A3-3BC597851995}" destId="{0CE622CF-8BCB-4AD9-B967-0267F4F64C82}" srcOrd="2" destOrd="0" parTransId="{5F3D932A-08D5-4D6A-B235-3F3C92C405C8}" sibTransId="{553B4F34-AD41-42A7-87F0-71B1BF24C2E5}"/>
    <dgm:cxn modelId="{0B917A80-9B3E-47AC-AC0D-E57C6CD4644A}" type="presOf" srcId="{D87A63F5-9F7D-4DCC-9FF1-F4FBA184CBF9}" destId="{9C983023-728A-45BE-9A32-36A84D61671B}" srcOrd="1" destOrd="0" presId="urn:microsoft.com/office/officeart/2005/8/layout/vProcess5"/>
    <dgm:cxn modelId="{2F96E78F-FF9C-454F-890F-9C84BA4E9D0D}" type="presOf" srcId="{370AD538-E1DB-48D8-959E-6CA1017F1340}" destId="{723C7443-3D66-4E0E-B539-BB745D0BCB24}" srcOrd="1" destOrd="0" presId="urn:microsoft.com/office/officeart/2005/8/layout/vProcess5"/>
    <dgm:cxn modelId="{9AB0C58D-5A0F-4509-BC47-8BC8C7943900}" type="presOf" srcId="{A16566BC-5EB1-42EE-8E31-9BAF68F7D081}" destId="{9D5FE31F-19ED-40DF-AB2D-43C5D7D2B4AD}" srcOrd="0" destOrd="0" presId="urn:microsoft.com/office/officeart/2005/8/layout/vProcess5"/>
    <dgm:cxn modelId="{4CAB87E8-C61D-40B0-B33F-32A8936DCC7B}" type="presOf" srcId="{D87A63F5-9F7D-4DCC-9FF1-F4FBA184CBF9}" destId="{F0CF5060-AD2E-4AD9-B059-4FC5A72235E6}" srcOrd="0" destOrd="0" presId="urn:microsoft.com/office/officeart/2005/8/layout/vProcess5"/>
    <dgm:cxn modelId="{E6484158-AE4C-4C91-B63C-E0D1C903D491}" type="presOf" srcId="{370AD538-E1DB-48D8-959E-6CA1017F1340}" destId="{9844F0EC-F1BF-4143-A777-38DDFD9BAB07}" srcOrd="0" destOrd="0" presId="urn:microsoft.com/office/officeart/2005/8/layout/vProcess5"/>
    <dgm:cxn modelId="{52BED4AF-8F07-4656-BD71-78FEEB3A49BE}" type="presParOf" srcId="{D0477A88-085E-4051-9E61-9A364F7C8640}" destId="{284CAE51-F750-40C8-B941-FFC8188FDCF6}" srcOrd="0" destOrd="0" presId="urn:microsoft.com/office/officeart/2005/8/layout/vProcess5"/>
    <dgm:cxn modelId="{273E6EA8-2F2D-4050-B9EF-70D6BBEA3B92}" type="presParOf" srcId="{D0477A88-085E-4051-9E61-9A364F7C8640}" destId="{F0CF5060-AD2E-4AD9-B059-4FC5A72235E6}" srcOrd="1" destOrd="0" presId="urn:microsoft.com/office/officeart/2005/8/layout/vProcess5"/>
    <dgm:cxn modelId="{79C0A6A3-C4A2-4B11-8A11-D56533CA2D58}" type="presParOf" srcId="{D0477A88-085E-4051-9E61-9A364F7C8640}" destId="{9844F0EC-F1BF-4143-A777-38DDFD9BAB07}" srcOrd="2" destOrd="0" presId="urn:microsoft.com/office/officeart/2005/8/layout/vProcess5"/>
    <dgm:cxn modelId="{C6A46A9B-252E-437B-8DAE-F1A5C5A69A8B}" type="presParOf" srcId="{D0477A88-085E-4051-9E61-9A364F7C8640}" destId="{BA342E59-B608-4EB5-9769-FAABA7C985B2}" srcOrd="3" destOrd="0" presId="urn:microsoft.com/office/officeart/2005/8/layout/vProcess5"/>
    <dgm:cxn modelId="{0AE173BA-47CD-4131-82A4-F33634B2A54D}" type="presParOf" srcId="{D0477A88-085E-4051-9E61-9A364F7C8640}" destId="{9D5FE31F-19ED-40DF-AB2D-43C5D7D2B4AD}" srcOrd="4" destOrd="0" presId="urn:microsoft.com/office/officeart/2005/8/layout/vProcess5"/>
    <dgm:cxn modelId="{316E7748-B9B9-4689-B16D-CAA50EE4A95B}" type="presParOf" srcId="{D0477A88-085E-4051-9E61-9A364F7C8640}" destId="{1F5A28BB-038C-491D-8EAD-AF94AECC3D7B}" srcOrd="5" destOrd="0" presId="urn:microsoft.com/office/officeart/2005/8/layout/vProcess5"/>
    <dgm:cxn modelId="{B3180405-1336-46D6-A2EE-E17878F5EEF0}" type="presParOf" srcId="{D0477A88-085E-4051-9E61-9A364F7C8640}" destId="{9C983023-728A-45BE-9A32-36A84D61671B}" srcOrd="6" destOrd="0" presId="urn:microsoft.com/office/officeart/2005/8/layout/vProcess5"/>
    <dgm:cxn modelId="{DF50D4F5-0FB2-4CF2-9CB4-2DF16316D3D5}" type="presParOf" srcId="{D0477A88-085E-4051-9E61-9A364F7C8640}" destId="{723C7443-3D66-4E0E-B539-BB745D0BCB24}" srcOrd="7" destOrd="0" presId="urn:microsoft.com/office/officeart/2005/8/layout/vProcess5"/>
    <dgm:cxn modelId="{FABE53EC-5444-48DA-B8FC-F4FC6C8D8023}" type="presParOf" srcId="{D0477A88-085E-4051-9E61-9A364F7C8640}" destId="{E87ADB36-EAB8-4443-A3E9-48634B77A89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CC70518-6565-4ACA-BDD0-0E3EDA70C19B}" type="doc">
      <dgm:prSet loTypeId="urn:microsoft.com/office/officeart/2005/8/layout/vProcess5" loCatId="process" qsTypeId="urn:microsoft.com/office/officeart/2005/8/quickstyle/3d9" qsCatId="3D" csTypeId="urn:microsoft.com/office/officeart/2005/8/colors/accent1_2" csCatId="accent1" phldr="1"/>
      <dgm:spPr/>
      <dgm:t>
        <a:bodyPr/>
        <a:lstStyle/>
        <a:p>
          <a:endParaRPr lang="en-US"/>
        </a:p>
      </dgm:t>
    </dgm:pt>
    <dgm:pt modelId="{08232A21-B011-481E-99D5-AD8D8673EEC3}">
      <dgm:prSet phldrT="[Text]"/>
      <dgm:spPr/>
      <dgm:t>
        <a:bodyPr/>
        <a:lstStyle/>
        <a:p>
          <a:r>
            <a:rPr lang="en-US" dirty="0" smtClean="0"/>
            <a:t>Concept #4</a:t>
          </a:r>
          <a:endParaRPr lang="en-US" dirty="0"/>
        </a:p>
      </dgm:t>
    </dgm:pt>
    <dgm:pt modelId="{77575E03-60D9-475B-BE2B-4663593F3961}" type="parTrans" cxnId="{D454F325-996B-441D-832E-9CE144936EEB}">
      <dgm:prSet/>
      <dgm:spPr/>
      <dgm:t>
        <a:bodyPr/>
        <a:lstStyle/>
        <a:p>
          <a:endParaRPr lang="en-US"/>
        </a:p>
      </dgm:t>
    </dgm:pt>
    <dgm:pt modelId="{D0445743-BB81-4C7E-BDD0-2A89FF294933}" type="sibTrans" cxnId="{D454F325-996B-441D-832E-9CE144936EEB}">
      <dgm:prSet/>
      <dgm:spPr/>
      <dgm:t>
        <a:bodyPr/>
        <a:lstStyle/>
        <a:p>
          <a:endParaRPr lang="en-US" dirty="0"/>
        </a:p>
      </dgm:t>
    </dgm:pt>
    <dgm:pt modelId="{71FDEB12-16E7-4847-AC42-83421B357322}">
      <dgm:prSet phldrT="[Text]"/>
      <dgm:spPr/>
      <dgm:t>
        <a:bodyPr/>
        <a:lstStyle/>
        <a:p>
          <a:r>
            <a:rPr lang="en-US" dirty="0" smtClean="0"/>
            <a:t>Concept #5</a:t>
          </a:r>
          <a:endParaRPr lang="en-US" dirty="0"/>
        </a:p>
      </dgm:t>
    </dgm:pt>
    <dgm:pt modelId="{2FD0D332-AA6D-4074-8077-67605757C2AC}" type="parTrans" cxnId="{A5846972-432B-45B8-94DB-925BFB9EC09F}">
      <dgm:prSet/>
      <dgm:spPr/>
      <dgm:t>
        <a:bodyPr/>
        <a:lstStyle/>
        <a:p>
          <a:endParaRPr lang="en-US"/>
        </a:p>
      </dgm:t>
    </dgm:pt>
    <dgm:pt modelId="{F8F0011B-917E-4DF5-ADDF-2B85729D98E7}" type="sibTrans" cxnId="{A5846972-432B-45B8-94DB-925BFB9EC09F}">
      <dgm:prSet/>
      <dgm:spPr/>
      <dgm:t>
        <a:bodyPr/>
        <a:lstStyle/>
        <a:p>
          <a:endParaRPr lang="en-US" dirty="0"/>
        </a:p>
      </dgm:t>
    </dgm:pt>
    <dgm:pt modelId="{ADD7E1B2-84ED-4135-9670-06B6B34839B2}">
      <dgm:prSet phldrT="[Text]"/>
      <dgm:spPr/>
      <dgm:t>
        <a:bodyPr/>
        <a:lstStyle/>
        <a:p>
          <a:r>
            <a:rPr lang="en-US" dirty="0" smtClean="0"/>
            <a:t>Concept #6</a:t>
          </a:r>
          <a:endParaRPr lang="en-US" dirty="0"/>
        </a:p>
      </dgm:t>
    </dgm:pt>
    <dgm:pt modelId="{44C5B5F6-9D93-45EA-B3E6-482F68400F0E}" type="parTrans" cxnId="{8344AC92-0FBB-4CE3-8246-4E336E61C8A2}">
      <dgm:prSet/>
      <dgm:spPr/>
      <dgm:t>
        <a:bodyPr/>
        <a:lstStyle/>
        <a:p>
          <a:endParaRPr lang="en-US"/>
        </a:p>
      </dgm:t>
    </dgm:pt>
    <dgm:pt modelId="{0479E4A9-B5CC-4FB8-AE4E-C81D759EF93B}" type="sibTrans" cxnId="{8344AC92-0FBB-4CE3-8246-4E336E61C8A2}">
      <dgm:prSet/>
      <dgm:spPr/>
      <dgm:t>
        <a:bodyPr/>
        <a:lstStyle/>
        <a:p>
          <a:endParaRPr lang="en-US"/>
        </a:p>
      </dgm:t>
    </dgm:pt>
    <dgm:pt modelId="{A7BA0C03-AF7B-4031-A13C-14A1049567AB}" type="pres">
      <dgm:prSet presAssocID="{FCC70518-6565-4ACA-BDD0-0E3EDA70C19B}" presName="outerComposite" presStyleCnt="0">
        <dgm:presLayoutVars>
          <dgm:chMax val="5"/>
          <dgm:dir/>
          <dgm:resizeHandles val="exact"/>
        </dgm:presLayoutVars>
      </dgm:prSet>
      <dgm:spPr/>
      <dgm:t>
        <a:bodyPr/>
        <a:lstStyle/>
        <a:p>
          <a:endParaRPr lang="en-US"/>
        </a:p>
      </dgm:t>
    </dgm:pt>
    <dgm:pt modelId="{F0EC8808-B22E-4665-BF41-E815426E0F15}" type="pres">
      <dgm:prSet presAssocID="{FCC70518-6565-4ACA-BDD0-0E3EDA70C19B}" presName="dummyMaxCanvas" presStyleCnt="0">
        <dgm:presLayoutVars/>
      </dgm:prSet>
      <dgm:spPr/>
    </dgm:pt>
    <dgm:pt modelId="{56457715-5A34-4203-96B2-5279CB994F5A}" type="pres">
      <dgm:prSet presAssocID="{FCC70518-6565-4ACA-BDD0-0E3EDA70C19B}" presName="ThreeNodes_1" presStyleLbl="node1" presStyleIdx="0" presStyleCnt="3">
        <dgm:presLayoutVars>
          <dgm:bulletEnabled val="1"/>
        </dgm:presLayoutVars>
      </dgm:prSet>
      <dgm:spPr/>
      <dgm:t>
        <a:bodyPr/>
        <a:lstStyle/>
        <a:p>
          <a:endParaRPr lang="en-US"/>
        </a:p>
      </dgm:t>
    </dgm:pt>
    <dgm:pt modelId="{868A19E8-8FDC-41D8-9737-74B0F730A950}" type="pres">
      <dgm:prSet presAssocID="{FCC70518-6565-4ACA-BDD0-0E3EDA70C19B}" presName="ThreeNodes_2" presStyleLbl="node1" presStyleIdx="1" presStyleCnt="3">
        <dgm:presLayoutVars>
          <dgm:bulletEnabled val="1"/>
        </dgm:presLayoutVars>
      </dgm:prSet>
      <dgm:spPr/>
      <dgm:t>
        <a:bodyPr/>
        <a:lstStyle/>
        <a:p>
          <a:endParaRPr lang="en-US"/>
        </a:p>
      </dgm:t>
    </dgm:pt>
    <dgm:pt modelId="{6E0EEFAD-6F1D-4E41-AA5D-35E8F0546B0E}" type="pres">
      <dgm:prSet presAssocID="{FCC70518-6565-4ACA-BDD0-0E3EDA70C19B}" presName="ThreeNodes_3" presStyleLbl="node1" presStyleIdx="2" presStyleCnt="3">
        <dgm:presLayoutVars>
          <dgm:bulletEnabled val="1"/>
        </dgm:presLayoutVars>
      </dgm:prSet>
      <dgm:spPr/>
      <dgm:t>
        <a:bodyPr/>
        <a:lstStyle/>
        <a:p>
          <a:endParaRPr lang="en-US"/>
        </a:p>
      </dgm:t>
    </dgm:pt>
    <dgm:pt modelId="{3AB291DE-F822-4CBA-B945-8B5063C24C65}" type="pres">
      <dgm:prSet presAssocID="{FCC70518-6565-4ACA-BDD0-0E3EDA70C19B}" presName="ThreeConn_1-2" presStyleLbl="fgAccFollowNode1" presStyleIdx="0" presStyleCnt="2">
        <dgm:presLayoutVars>
          <dgm:bulletEnabled val="1"/>
        </dgm:presLayoutVars>
      </dgm:prSet>
      <dgm:spPr/>
      <dgm:t>
        <a:bodyPr/>
        <a:lstStyle/>
        <a:p>
          <a:endParaRPr lang="en-US"/>
        </a:p>
      </dgm:t>
    </dgm:pt>
    <dgm:pt modelId="{F3B712FD-591C-4EBA-BC28-7FE360A565DC}" type="pres">
      <dgm:prSet presAssocID="{FCC70518-6565-4ACA-BDD0-0E3EDA70C19B}" presName="ThreeConn_2-3" presStyleLbl="fgAccFollowNode1" presStyleIdx="1" presStyleCnt="2">
        <dgm:presLayoutVars>
          <dgm:bulletEnabled val="1"/>
        </dgm:presLayoutVars>
      </dgm:prSet>
      <dgm:spPr/>
      <dgm:t>
        <a:bodyPr/>
        <a:lstStyle/>
        <a:p>
          <a:endParaRPr lang="en-US"/>
        </a:p>
      </dgm:t>
    </dgm:pt>
    <dgm:pt modelId="{2AFFA9DD-30A6-4859-A874-22218D7A79C1}" type="pres">
      <dgm:prSet presAssocID="{FCC70518-6565-4ACA-BDD0-0E3EDA70C19B}" presName="ThreeNodes_1_text" presStyleLbl="node1" presStyleIdx="2" presStyleCnt="3">
        <dgm:presLayoutVars>
          <dgm:bulletEnabled val="1"/>
        </dgm:presLayoutVars>
      </dgm:prSet>
      <dgm:spPr/>
      <dgm:t>
        <a:bodyPr/>
        <a:lstStyle/>
        <a:p>
          <a:endParaRPr lang="en-US"/>
        </a:p>
      </dgm:t>
    </dgm:pt>
    <dgm:pt modelId="{FD27D02C-D30F-4ACF-99C7-1D1046F43F2E}" type="pres">
      <dgm:prSet presAssocID="{FCC70518-6565-4ACA-BDD0-0E3EDA70C19B}" presName="ThreeNodes_2_text" presStyleLbl="node1" presStyleIdx="2" presStyleCnt="3">
        <dgm:presLayoutVars>
          <dgm:bulletEnabled val="1"/>
        </dgm:presLayoutVars>
      </dgm:prSet>
      <dgm:spPr/>
      <dgm:t>
        <a:bodyPr/>
        <a:lstStyle/>
        <a:p>
          <a:endParaRPr lang="en-US"/>
        </a:p>
      </dgm:t>
    </dgm:pt>
    <dgm:pt modelId="{1B2EC791-2112-4B1F-8A41-FA8A872ED19A}" type="pres">
      <dgm:prSet presAssocID="{FCC70518-6565-4ACA-BDD0-0E3EDA70C19B}" presName="ThreeNodes_3_text" presStyleLbl="node1" presStyleIdx="2" presStyleCnt="3">
        <dgm:presLayoutVars>
          <dgm:bulletEnabled val="1"/>
        </dgm:presLayoutVars>
      </dgm:prSet>
      <dgm:spPr/>
      <dgm:t>
        <a:bodyPr/>
        <a:lstStyle/>
        <a:p>
          <a:endParaRPr lang="en-US"/>
        </a:p>
      </dgm:t>
    </dgm:pt>
  </dgm:ptLst>
  <dgm:cxnLst>
    <dgm:cxn modelId="{D17AF050-4CF5-4B0B-81D1-49CE4A618F1F}" type="presOf" srcId="{71FDEB12-16E7-4847-AC42-83421B357322}" destId="{FD27D02C-D30F-4ACF-99C7-1D1046F43F2E}" srcOrd="1" destOrd="0" presId="urn:microsoft.com/office/officeart/2005/8/layout/vProcess5"/>
    <dgm:cxn modelId="{FBAFE2DC-DB02-42D8-ACC1-374A573E5400}" type="presOf" srcId="{71FDEB12-16E7-4847-AC42-83421B357322}" destId="{868A19E8-8FDC-41D8-9737-74B0F730A950}" srcOrd="0" destOrd="0" presId="urn:microsoft.com/office/officeart/2005/8/layout/vProcess5"/>
    <dgm:cxn modelId="{82B050CD-E489-4039-B1B8-8C0E9E02042C}" type="presOf" srcId="{ADD7E1B2-84ED-4135-9670-06B6B34839B2}" destId="{1B2EC791-2112-4B1F-8A41-FA8A872ED19A}" srcOrd="1" destOrd="0" presId="urn:microsoft.com/office/officeart/2005/8/layout/vProcess5"/>
    <dgm:cxn modelId="{50FDFF3F-3CF4-4F03-9E13-A10851059EF0}" type="presOf" srcId="{FCC70518-6565-4ACA-BDD0-0E3EDA70C19B}" destId="{A7BA0C03-AF7B-4031-A13C-14A1049567AB}" srcOrd="0" destOrd="0" presId="urn:microsoft.com/office/officeart/2005/8/layout/vProcess5"/>
    <dgm:cxn modelId="{8344AC92-0FBB-4CE3-8246-4E336E61C8A2}" srcId="{FCC70518-6565-4ACA-BDD0-0E3EDA70C19B}" destId="{ADD7E1B2-84ED-4135-9670-06B6B34839B2}" srcOrd="2" destOrd="0" parTransId="{44C5B5F6-9D93-45EA-B3E6-482F68400F0E}" sibTransId="{0479E4A9-B5CC-4FB8-AE4E-C81D759EF93B}"/>
    <dgm:cxn modelId="{A5846972-432B-45B8-94DB-925BFB9EC09F}" srcId="{FCC70518-6565-4ACA-BDD0-0E3EDA70C19B}" destId="{71FDEB12-16E7-4847-AC42-83421B357322}" srcOrd="1" destOrd="0" parTransId="{2FD0D332-AA6D-4074-8077-67605757C2AC}" sibTransId="{F8F0011B-917E-4DF5-ADDF-2B85729D98E7}"/>
    <dgm:cxn modelId="{BB0F7130-C2F1-4184-956F-DCCF5BFAB006}" type="presOf" srcId="{08232A21-B011-481E-99D5-AD8D8673EEC3}" destId="{56457715-5A34-4203-96B2-5279CB994F5A}" srcOrd="0" destOrd="0" presId="urn:microsoft.com/office/officeart/2005/8/layout/vProcess5"/>
    <dgm:cxn modelId="{17B7D624-3591-46C7-9219-8ABA44F55C13}" type="presOf" srcId="{08232A21-B011-481E-99D5-AD8D8673EEC3}" destId="{2AFFA9DD-30A6-4859-A874-22218D7A79C1}" srcOrd="1" destOrd="0" presId="urn:microsoft.com/office/officeart/2005/8/layout/vProcess5"/>
    <dgm:cxn modelId="{34AC5231-7B2B-436A-9BAC-017CD5ECADC8}" type="presOf" srcId="{ADD7E1B2-84ED-4135-9670-06B6B34839B2}" destId="{6E0EEFAD-6F1D-4E41-AA5D-35E8F0546B0E}" srcOrd="0" destOrd="0" presId="urn:microsoft.com/office/officeart/2005/8/layout/vProcess5"/>
    <dgm:cxn modelId="{797E5AF5-2E27-4274-BDB3-8E5A9D06E165}" type="presOf" srcId="{F8F0011B-917E-4DF5-ADDF-2B85729D98E7}" destId="{F3B712FD-591C-4EBA-BC28-7FE360A565DC}" srcOrd="0" destOrd="0" presId="urn:microsoft.com/office/officeart/2005/8/layout/vProcess5"/>
    <dgm:cxn modelId="{3B6A3C21-8BFC-4FF3-B40D-7175F598EB89}" type="presOf" srcId="{D0445743-BB81-4C7E-BDD0-2A89FF294933}" destId="{3AB291DE-F822-4CBA-B945-8B5063C24C65}" srcOrd="0" destOrd="0" presId="urn:microsoft.com/office/officeart/2005/8/layout/vProcess5"/>
    <dgm:cxn modelId="{D454F325-996B-441D-832E-9CE144936EEB}" srcId="{FCC70518-6565-4ACA-BDD0-0E3EDA70C19B}" destId="{08232A21-B011-481E-99D5-AD8D8673EEC3}" srcOrd="0" destOrd="0" parTransId="{77575E03-60D9-475B-BE2B-4663593F3961}" sibTransId="{D0445743-BB81-4C7E-BDD0-2A89FF294933}"/>
    <dgm:cxn modelId="{FFD1C897-CF9E-49AC-9491-8D6FFA1448C2}" type="presParOf" srcId="{A7BA0C03-AF7B-4031-A13C-14A1049567AB}" destId="{F0EC8808-B22E-4665-BF41-E815426E0F15}" srcOrd="0" destOrd="0" presId="urn:microsoft.com/office/officeart/2005/8/layout/vProcess5"/>
    <dgm:cxn modelId="{BA2A2543-6297-46D1-B48A-8107EC5AF659}" type="presParOf" srcId="{A7BA0C03-AF7B-4031-A13C-14A1049567AB}" destId="{56457715-5A34-4203-96B2-5279CB994F5A}" srcOrd="1" destOrd="0" presId="urn:microsoft.com/office/officeart/2005/8/layout/vProcess5"/>
    <dgm:cxn modelId="{0EC2E884-6F2B-465F-8AFE-724CD88D49B7}" type="presParOf" srcId="{A7BA0C03-AF7B-4031-A13C-14A1049567AB}" destId="{868A19E8-8FDC-41D8-9737-74B0F730A950}" srcOrd="2" destOrd="0" presId="urn:microsoft.com/office/officeart/2005/8/layout/vProcess5"/>
    <dgm:cxn modelId="{013F8BC2-5C54-4F41-8AEC-10F147A92A5E}" type="presParOf" srcId="{A7BA0C03-AF7B-4031-A13C-14A1049567AB}" destId="{6E0EEFAD-6F1D-4E41-AA5D-35E8F0546B0E}" srcOrd="3" destOrd="0" presId="urn:microsoft.com/office/officeart/2005/8/layout/vProcess5"/>
    <dgm:cxn modelId="{53B4D9BA-C34B-4B85-82F5-E9E81408305E}" type="presParOf" srcId="{A7BA0C03-AF7B-4031-A13C-14A1049567AB}" destId="{3AB291DE-F822-4CBA-B945-8B5063C24C65}" srcOrd="4" destOrd="0" presId="urn:microsoft.com/office/officeart/2005/8/layout/vProcess5"/>
    <dgm:cxn modelId="{98F655F1-C8C0-4FDC-83F3-A7C418D54CA8}" type="presParOf" srcId="{A7BA0C03-AF7B-4031-A13C-14A1049567AB}" destId="{F3B712FD-591C-4EBA-BC28-7FE360A565DC}" srcOrd="5" destOrd="0" presId="urn:microsoft.com/office/officeart/2005/8/layout/vProcess5"/>
    <dgm:cxn modelId="{0277A83C-F61E-498D-A842-B36403413592}" type="presParOf" srcId="{A7BA0C03-AF7B-4031-A13C-14A1049567AB}" destId="{2AFFA9DD-30A6-4859-A874-22218D7A79C1}" srcOrd="6" destOrd="0" presId="urn:microsoft.com/office/officeart/2005/8/layout/vProcess5"/>
    <dgm:cxn modelId="{6BCF95A7-A5F3-498D-AE69-1898214BA3A0}" type="presParOf" srcId="{A7BA0C03-AF7B-4031-A13C-14A1049567AB}" destId="{FD27D02C-D30F-4ACF-99C7-1D1046F43F2E}" srcOrd="7" destOrd="0" presId="urn:microsoft.com/office/officeart/2005/8/layout/vProcess5"/>
    <dgm:cxn modelId="{3C823E88-7247-4D31-8359-5D49C916E690}" type="presParOf" srcId="{A7BA0C03-AF7B-4031-A13C-14A1049567AB}" destId="{1B2EC791-2112-4B1F-8A41-FA8A872ED19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7A4709-A92F-463E-9E17-33B7E22EDD34}" type="datetimeFigureOut">
              <a:rPr lang="en-US" smtClean="0"/>
              <a:t>4/2/2014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D87FC5-5D28-4EA1-B8C0-1AE6E2FB3334}" type="slidenum">
              <a:rPr lang="en-US" smtClean="0"/>
              <a:t>‹#›</a:t>
            </a:fld>
            <a:endParaRPr lang="en-US" dirty="0"/>
          </a:p>
        </p:txBody>
      </p:sp>
    </p:spTree>
    <p:extLst>
      <p:ext uri="{BB962C8B-B14F-4D97-AF65-F5344CB8AC3E}">
        <p14:creationId xmlns:p14="http://schemas.microsoft.com/office/powerpoint/2010/main" val="3605338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student government/nonprofit owned</a:t>
            </a:r>
            <a:r>
              <a:rPr lang="en-US" baseline="0" dirty="0" smtClean="0"/>
              <a:t> food truck only!</a:t>
            </a:r>
            <a:endParaRPr lang="en-US" dirty="0" smtClean="0"/>
          </a:p>
          <a:p>
            <a:r>
              <a:rPr lang="en-US" dirty="0" smtClean="0"/>
              <a:t>ERISA rules state an ESOP participant must be cashed out or allowed to roll over their equity when leaving employment, this can destroy a minimum wage retail businesses.</a:t>
            </a:r>
            <a:endParaRPr lang="en-US" dirty="0"/>
          </a:p>
        </p:txBody>
      </p:sp>
      <p:sp>
        <p:nvSpPr>
          <p:cNvPr id="4" name="Slide Number Placeholder 3"/>
          <p:cNvSpPr>
            <a:spLocks noGrp="1"/>
          </p:cNvSpPr>
          <p:nvPr>
            <p:ph type="sldNum" sz="quarter" idx="10"/>
          </p:nvPr>
        </p:nvSpPr>
        <p:spPr/>
        <p:txBody>
          <a:bodyPr/>
          <a:lstStyle/>
          <a:p>
            <a:fld id="{D6D87FC5-5D28-4EA1-B8C0-1AE6E2FB3334}" type="slidenum">
              <a:rPr lang="en-US" smtClean="0"/>
              <a:t>16</a:t>
            </a:fld>
            <a:endParaRPr lang="en-US" dirty="0"/>
          </a:p>
        </p:txBody>
      </p:sp>
    </p:spTree>
    <p:extLst>
      <p:ext uri="{BB962C8B-B14F-4D97-AF65-F5344CB8AC3E}">
        <p14:creationId xmlns:p14="http://schemas.microsoft.com/office/powerpoint/2010/main" val="3632724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argue this in till the cows come home AND die and  become fossilized!</a:t>
            </a:r>
            <a:endParaRPr lang="en-US" dirty="0"/>
          </a:p>
        </p:txBody>
      </p:sp>
      <p:sp>
        <p:nvSpPr>
          <p:cNvPr id="4" name="Slide Number Placeholder 3"/>
          <p:cNvSpPr>
            <a:spLocks noGrp="1"/>
          </p:cNvSpPr>
          <p:nvPr>
            <p:ph type="sldNum" sz="quarter" idx="10"/>
          </p:nvPr>
        </p:nvSpPr>
        <p:spPr/>
        <p:txBody>
          <a:bodyPr/>
          <a:lstStyle/>
          <a:p>
            <a:fld id="{D6D87FC5-5D28-4EA1-B8C0-1AE6E2FB3334}" type="slidenum">
              <a:rPr lang="en-US" smtClean="0"/>
              <a:t>18</a:t>
            </a:fld>
            <a:endParaRPr lang="en-US" dirty="0"/>
          </a:p>
        </p:txBody>
      </p:sp>
    </p:spTree>
    <p:extLst>
      <p:ext uri="{BB962C8B-B14F-4D97-AF65-F5344CB8AC3E}">
        <p14:creationId xmlns:p14="http://schemas.microsoft.com/office/powerpoint/2010/main" val="1422114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lumMod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dirty="0" smtClean="0"/>
              <a:t>10/5/2013</a:t>
            </a:r>
            <a:endParaRPr lang="en-US" dirty="0"/>
          </a:p>
        </p:txBody>
      </p:sp>
      <p:sp>
        <p:nvSpPr>
          <p:cNvPr id="5" name="Footer Placeholder 4"/>
          <p:cNvSpPr>
            <a:spLocks noGrp="1"/>
          </p:cNvSpPr>
          <p:nvPr>
            <p:ph type="ftr" sz="quarter" idx="11"/>
          </p:nvPr>
        </p:nvSpPr>
        <p:spPr/>
        <p:txBody>
          <a:bodyPr/>
          <a:lstStyle/>
          <a:p>
            <a:r>
              <a:rPr lang="fr-FR" dirty="0" smtClean="0"/>
              <a:t>(C) S T Rappolee 2013</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10/5/2013</a:t>
            </a:r>
            <a:endParaRPr lang="en-US" dirty="0"/>
          </a:p>
        </p:txBody>
      </p:sp>
      <p:sp>
        <p:nvSpPr>
          <p:cNvPr id="5" name="Footer Placeholder 4"/>
          <p:cNvSpPr>
            <a:spLocks noGrp="1"/>
          </p:cNvSpPr>
          <p:nvPr>
            <p:ph type="ftr" sz="quarter" idx="11"/>
          </p:nvPr>
        </p:nvSpPr>
        <p:spPr/>
        <p:txBody>
          <a:bodyPr/>
          <a:lstStyle/>
          <a:p>
            <a:r>
              <a:rPr lang="fr-FR" dirty="0" smtClean="0"/>
              <a:t>(C) S T Rappolee 2013</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lumMod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10/5/2013</a:t>
            </a:r>
            <a:endParaRPr lang="en-US" dirty="0"/>
          </a:p>
        </p:txBody>
      </p:sp>
      <p:sp>
        <p:nvSpPr>
          <p:cNvPr id="5" name="Footer Placeholder 4"/>
          <p:cNvSpPr>
            <a:spLocks noGrp="1"/>
          </p:cNvSpPr>
          <p:nvPr>
            <p:ph type="ftr" sz="quarter" idx="11"/>
          </p:nvPr>
        </p:nvSpPr>
        <p:spPr/>
        <p:txBody>
          <a:bodyPr/>
          <a:lstStyle/>
          <a:p>
            <a:r>
              <a:rPr lang="fr-FR" dirty="0" smtClean="0"/>
              <a:t>(C) S T Rappolee 2013</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dirty="0" smtClean="0"/>
              <a:t>10/5/2013</a:t>
            </a:r>
            <a:endParaRPr lang="en-US" dirty="0"/>
          </a:p>
        </p:txBody>
      </p:sp>
      <p:sp>
        <p:nvSpPr>
          <p:cNvPr id="6" name="Footer Placeholder 5"/>
          <p:cNvSpPr>
            <a:spLocks noGrp="1"/>
          </p:cNvSpPr>
          <p:nvPr>
            <p:ph type="ftr" sz="quarter" idx="11"/>
          </p:nvPr>
        </p:nvSpPr>
        <p:spPr/>
        <p:txBody>
          <a:bodyPr/>
          <a:lstStyle/>
          <a:p>
            <a:r>
              <a:rPr lang="fr-FR" dirty="0" smtClean="0"/>
              <a:t>(C) S T Rappolee 2013</a:t>
            </a:r>
            <a:endParaRPr lang="en-US" dirty="0"/>
          </a:p>
        </p:txBody>
      </p:sp>
      <p:sp>
        <p:nvSpPr>
          <p:cNvPr id="7" name="Slide Number Placeholder 6"/>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01474" y="1812927"/>
            <a:ext cx="31330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10/5/2013</a:t>
            </a:r>
            <a:endParaRPr lang="en-US" dirty="0"/>
          </a:p>
        </p:txBody>
      </p:sp>
      <p:sp>
        <p:nvSpPr>
          <p:cNvPr id="8" name="Footer Placeholder 7"/>
          <p:cNvSpPr>
            <a:spLocks noGrp="1"/>
          </p:cNvSpPr>
          <p:nvPr>
            <p:ph type="ftr" sz="quarter" idx="11"/>
          </p:nvPr>
        </p:nvSpPr>
        <p:spPr/>
        <p:txBody>
          <a:bodyPr/>
          <a:lstStyle/>
          <a:p>
            <a:r>
              <a:rPr lang="fr-FR" dirty="0" smtClean="0"/>
              <a:t>(C) S T Rappolee 2013</a:t>
            </a:r>
            <a:endParaRPr lang="en-US" dirty="0"/>
          </a:p>
        </p:txBody>
      </p:sp>
      <p:sp>
        <p:nvSpPr>
          <p:cNvPr id="9" name="Slide Number Placeholder 8"/>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10/5/2013</a:t>
            </a:r>
            <a:endParaRPr lang="en-US" dirty="0"/>
          </a:p>
        </p:txBody>
      </p:sp>
      <p:sp>
        <p:nvSpPr>
          <p:cNvPr id="4" name="Footer Placeholder 3"/>
          <p:cNvSpPr>
            <a:spLocks noGrp="1"/>
          </p:cNvSpPr>
          <p:nvPr>
            <p:ph type="ftr" sz="quarter" idx="11"/>
          </p:nvPr>
        </p:nvSpPr>
        <p:spPr/>
        <p:txBody>
          <a:bodyPr/>
          <a:lstStyle/>
          <a:p>
            <a:r>
              <a:rPr lang="fr-FR" dirty="0" smtClean="0"/>
              <a:t>(C) S T Rappolee 2013</a:t>
            </a:r>
            <a:endParaRPr lang="en-US" dirty="0"/>
          </a:p>
        </p:txBody>
      </p:sp>
      <p:sp>
        <p:nvSpPr>
          <p:cNvPr id="5" name="Slide Number Placeholder 4"/>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10/5/2013</a:t>
            </a:r>
            <a:endParaRPr lang="en-US" dirty="0"/>
          </a:p>
        </p:txBody>
      </p:sp>
      <p:sp>
        <p:nvSpPr>
          <p:cNvPr id="3" name="Footer Placeholder 2"/>
          <p:cNvSpPr>
            <a:spLocks noGrp="1"/>
          </p:cNvSpPr>
          <p:nvPr>
            <p:ph type="ftr" sz="quarter" idx="11"/>
          </p:nvPr>
        </p:nvSpPr>
        <p:spPr/>
        <p:txBody>
          <a:bodyPr/>
          <a:lstStyle/>
          <a:p>
            <a:r>
              <a:rPr lang="fr-FR" dirty="0" smtClean="0"/>
              <a:t>(C) S T Rappolee 2013</a:t>
            </a:r>
            <a:endParaRPr lang="en-US" dirty="0"/>
          </a:p>
        </p:txBody>
      </p:sp>
      <p:sp>
        <p:nvSpPr>
          <p:cNvPr id="4" name="Slide Number Placeholder 3"/>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10/5/2013</a:t>
            </a:r>
            <a:endParaRPr lang="en-US" dirty="0"/>
          </a:p>
        </p:txBody>
      </p:sp>
      <p:sp>
        <p:nvSpPr>
          <p:cNvPr id="6" name="Footer Placeholder 5"/>
          <p:cNvSpPr>
            <a:spLocks noGrp="1"/>
          </p:cNvSpPr>
          <p:nvPr>
            <p:ph type="ftr" sz="quarter" idx="11"/>
          </p:nvPr>
        </p:nvSpPr>
        <p:spPr/>
        <p:txBody>
          <a:bodyPr/>
          <a:lstStyle/>
          <a:p>
            <a:r>
              <a:rPr lang="fr-FR" dirty="0" smtClean="0"/>
              <a:t>(C) S T Rappolee 2013</a:t>
            </a:r>
            <a:endParaRPr lang="en-US" dirty="0"/>
          </a:p>
        </p:txBody>
      </p:sp>
      <p:sp>
        <p:nvSpPr>
          <p:cNvPr id="7" name="Slide Number Placeholder 6"/>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10/5/2013</a:t>
            </a:r>
            <a:endParaRPr lang="en-US" dirty="0"/>
          </a:p>
        </p:txBody>
      </p:sp>
      <p:sp>
        <p:nvSpPr>
          <p:cNvPr id="6" name="Footer Placeholder 5"/>
          <p:cNvSpPr>
            <a:spLocks noGrp="1"/>
          </p:cNvSpPr>
          <p:nvPr>
            <p:ph type="ftr" sz="quarter" idx="11"/>
          </p:nvPr>
        </p:nvSpPr>
        <p:spPr/>
        <p:txBody>
          <a:bodyPr/>
          <a:lstStyle/>
          <a:p>
            <a:r>
              <a:rPr lang="fr-FR" dirty="0" smtClean="0"/>
              <a:t>(C) S T Rappolee 2013</a:t>
            </a:r>
            <a:endParaRPr lang="en-US" dirty="0"/>
          </a:p>
        </p:txBody>
      </p:sp>
      <p:sp>
        <p:nvSpPr>
          <p:cNvPr id="7" name="Slide Number Placeholder 6"/>
          <p:cNvSpPr>
            <a:spLocks noGrp="1"/>
          </p:cNvSpPr>
          <p:nvPr>
            <p:ph type="sldNum" sz="quarter" idx="12"/>
          </p:nvPr>
        </p:nvSpPr>
        <p:spPr/>
        <p:txBody>
          <a:bodyPr/>
          <a:lstStyle/>
          <a:p>
            <a:fld id="{4139EF43-E637-4243-A877-F5C90953507B}" type="slidenum">
              <a:rPr lang="en-US" smtClean="0"/>
              <a:t>‹#›</a:t>
            </a:fld>
            <a:endParaRPr lang="en-US" dirty="0"/>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10/5/2013</a:t>
            </a:r>
            <a:endParaRPr lang="en-US" dirty="0"/>
          </a:p>
        </p:txBody>
      </p:sp>
      <p:sp>
        <p:nvSpPr>
          <p:cNvPr id="5" name="Footer Placeholder 4"/>
          <p:cNvSpPr>
            <a:spLocks noGrp="1"/>
          </p:cNvSpPr>
          <p:nvPr>
            <p:ph type="ftr" sz="quarter" idx="11"/>
          </p:nvPr>
        </p:nvSpPr>
        <p:spPr/>
        <p:txBody>
          <a:bodyPr/>
          <a:lstStyle/>
          <a:p>
            <a:r>
              <a:rPr lang="fr-FR" dirty="0" smtClean="0"/>
              <a:t>(C) S T Rappolee 2013</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10/5/2013</a:t>
            </a:r>
            <a:endParaRPr lang="en-US" dirty="0"/>
          </a:p>
        </p:txBody>
      </p:sp>
      <p:sp>
        <p:nvSpPr>
          <p:cNvPr id="5" name="Footer Placeholder 4"/>
          <p:cNvSpPr>
            <a:spLocks noGrp="1"/>
          </p:cNvSpPr>
          <p:nvPr>
            <p:ph type="ftr" sz="quarter" idx="11"/>
          </p:nvPr>
        </p:nvSpPr>
        <p:spPr/>
        <p:txBody>
          <a:bodyPr/>
          <a:lstStyle/>
          <a:p>
            <a:r>
              <a:rPr lang="fr-FR" dirty="0" smtClean="0"/>
              <a:t>(C) S T Rappolee 2013</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19" name="Group 218"/>
          <p:cNvGrpSpPr/>
          <p:nvPr/>
        </p:nvGrpSpPr>
        <p:grpSpPr>
          <a:xfrm>
            <a:off x="6558164" y="66319"/>
            <a:ext cx="2575511" cy="6797067"/>
            <a:chOff x="6558164" y="66319"/>
            <a:chExt cx="2575511" cy="6797067"/>
          </a:xfrm>
        </p:grpSpPr>
        <p:grpSp>
          <p:nvGrpSpPr>
            <p:cNvPr id="220" name="Group 62"/>
            <p:cNvGrpSpPr/>
            <p:nvPr/>
          </p:nvGrpSpPr>
          <p:grpSpPr>
            <a:xfrm>
              <a:off x="6924386" y="66319"/>
              <a:ext cx="2173634" cy="6673398"/>
              <a:chOff x="6924386" y="66319"/>
              <a:chExt cx="2173634" cy="6673398"/>
            </a:xfrm>
          </p:grpSpPr>
          <p:grpSp>
            <p:nvGrpSpPr>
              <p:cNvPr id="224" name="Group 44"/>
              <p:cNvGrpSpPr/>
              <p:nvPr/>
            </p:nvGrpSpPr>
            <p:grpSpPr>
              <a:xfrm>
                <a:off x="6924386" y="66319"/>
                <a:ext cx="2066032" cy="6673398"/>
                <a:chOff x="6924386" y="66319"/>
                <a:chExt cx="2066032" cy="6673398"/>
              </a:xfrm>
            </p:grpSpPr>
            <p:sp>
              <p:nvSpPr>
                <p:cNvPr id="234" name="Freeform 233"/>
                <p:cNvSpPr>
                  <a:spLocks noChangeAspect="1" noEditPoints="1"/>
                </p:cNvSpPr>
                <p:nvPr/>
              </p:nvSpPr>
              <p:spPr bwMode="auto">
                <a:xfrm rot="879737">
                  <a:off x="7130233" y="66319"/>
                  <a:ext cx="609204" cy="662248"/>
                </a:xfrm>
                <a:custGeom>
                  <a:avLst/>
                  <a:gdLst>
                    <a:gd name="T0" fmla="*/ 748 w 758"/>
                    <a:gd name="T1" fmla="*/ 508 h 824"/>
                    <a:gd name="T2" fmla="*/ 550 w 758"/>
                    <a:gd name="T3" fmla="*/ 490 h 824"/>
                    <a:gd name="T4" fmla="*/ 512 w 758"/>
                    <a:gd name="T5" fmla="*/ 448 h 824"/>
                    <a:gd name="T6" fmla="*/ 500 w 758"/>
                    <a:gd name="T7" fmla="*/ 408 h 824"/>
                    <a:gd name="T8" fmla="*/ 550 w 758"/>
                    <a:gd name="T9" fmla="*/ 334 h 824"/>
                    <a:gd name="T10" fmla="*/ 744 w 758"/>
                    <a:gd name="T11" fmla="*/ 324 h 824"/>
                    <a:gd name="T12" fmla="*/ 700 w 758"/>
                    <a:gd name="T13" fmla="*/ 246 h 824"/>
                    <a:gd name="T14" fmla="*/ 728 w 758"/>
                    <a:gd name="T15" fmla="*/ 196 h 824"/>
                    <a:gd name="T16" fmla="*/ 620 w 758"/>
                    <a:gd name="T17" fmla="*/ 248 h 824"/>
                    <a:gd name="T18" fmla="*/ 534 w 758"/>
                    <a:gd name="T19" fmla="*/ 306 h 824"/>
                    <a:gd name="T20" fmla="*/ 482 w 758"/>
                    <a:gd name="T21" fmla="*/ 314 h 824"/>
                    <a:gd name="T22" fmla="*/ 456 w 758"/>
                    <a:gd name="T23" fmla="*/ 310 h 824"/>
                    <a:gd name="T24" fmla="*/ 410 w 758"/>
                    <a:gd name="T25" fmla="*/ 268 h 824"/>
                    <a:gd name="T26" fmla="*/ 396 w 758"/>
                    <a:gd name="T27" fmla="*/ 202 h 824"/>
                    <a:gd name="T28" fmla="*/ 396 w 758"/>
                    <a:gd name="T29" fmla="*/ 66 h 824"/>
                    <a:gd name="T30" fmla="*/ 388 w 758"/>
                    <a:gd name="T31" fmla="*/ 0 h 824"/>
                    <a:gd name="T32" fmla="*/ 310 w 758"/>
                    <a:gd name="T33" fmla="*/ 16 h 824"/>
                    <a:gd name="T34" fmla="*/ 360 w 758"/>
                    <a:gd name="T35" fmla="*/ 144 h 824"/>
                    <a:gd name="T36" fmla="*/ 358 w 758"/>
                    <a:gd name="T37" fmla="*/ 230 h 824"/>
                    <a:gd name="T38" fmla="*/ 320 w 758"/>
                    <a:gd name="T39" fmla="*/ 306 h 824"/>
                    <a:gd name="T40" fmla="*/ 280 w 758"/>
                    <a:gd name="T41" fmla="*/ 314 h 824"/>
                    <a:gd name="T42" fmla="*/ 224 w 758"/>
                    <a:gd name="T43" fmla="*/ 304 h 824"/>
                    <a:gd name="T44" fmla="*/ 136 w 758"/>
                    <a:gd name="T45" fmla="*/ 250 h 824"/>
                    <a:gd name="T46" fmla="*/ 30 w 758"/>
                    <a:gd name="T47" fmla="*/ 198 h 824"/>
                    <a:gd name="T48" fmla="*/ 0 w 758"/>
                    <a:gd name="T49" fmla="*/ 264 h 824"/>
                    <a:gd name="T50" fmla="*/ 138 w 758"/>
                    <a:gd name="T51" fmla="*/ 296 h 824"/>
                    <a:gd name="T52" fmla="*/ 208 w 758"/>
                    <a:gd name="T53" fmla="*/ 334 h 824"/>
                    <a:gd name="T54" fmla="*/ 258 w 758"/>
                    <a:gd name="T55" fmla="*/ 408 h 824"/>
                    <a:gd name="T56" fmla="*/ 246 w 758"/>
                    <a:gd name="T57" fmla="*/ 448 h 824"/>
                    <a:gd name="T58" fmla="*/ 210 w 758"/>
                    <a:gd name="T59" fmla="*/ 492 h 824"/>
                    <a:gd name="T60" fmla="*/ 118 w 758"/>
                    <a:gd name="T61" fmla="*/ 540 h 824"/>
                    <a:gd name="T62" fmla="*/ 38 w 758"/>
                    <a:gd name="T63" fmla="*/ 592 h 824"/>
                    <a:gd name="T64" fmla="*/ 76 w 758"/>
                    <a:gd name="T65" fmla="*/ 608 h 824"/>
                    <a:gd name="T66" fmla="*/ 122 w 758"/>
                    <a:gd name="T67" fmla="*/ 686 h 824"/>
                    <a:gd name="T68" fmla="*/ 228 w 758"/>
                    <a:gd name="T69" fmla="*/ 520 h 824"/>
                    <a:gd name="T70" fmla="*/ 282 w 758"/>
                    <a:gd name="T71" fmla="*/ 508 h 824"/>
                    <a:gd name="T72" fmla="*/ 334 w 758"/>
                    <a:gd name="T73" fmla="*/ 528 h 824"/>
                    <a:gd name="T74" fmla="*/ 362 w 758"/>
                    <a:gd name="T75" fmla="*/ 598 h 824"/>
                    <a:gd name="T76" fmla="*/ 280 w 758"/>
                    <a:gd name="T77" fmla="*/ 778 h 824"/>
                    <a:gd name="T78" fmla="*/ 362 w 758"/>
                    <a:gd name="T79" fmla="*/ 772 h 824"/>
                    <a:gd name="T80" fmla="*/ 396 w 758"/>
                    <a:gd name="T81" fmla="*/ 796 h 824"/>
                    <a:gd name="T82" fmla="*/ 480 w 758"/>
                    <a:gd name="T83" fmla="*/ 778 h 824"/>
                    <a:gd name="T84" fmla="*/ 396 w 758"/>
                    <a:gd name="T85" fmla="*/ 600 h 824"/>
                    <a:gd name="T86" fmla="*/ 414 w 758"/>
                    <a:gd name="T87" fmla="*/ 546 h 824"/>
                    <a:gd name="T88" fmla="*/ 466 w 758"/>
                    <a:gd name="T89" fmla="*/ 508 h 824"/>
                    <a:gd name="T90" fmla="*/ 522 w 758"/>
                    <a:gd name="T91" fmla="*/ 520 h 824"/>
                    <a:gd name="T92" fmla="*/ 602 w 758"/>
                    <a:gd name="T93" fmla="*/ 562 h 824"/>
                    <a:gd name="T94" fmla="*/ 698 w 758"/>
                    <a:gd name="T95" fmla="*/ 664 h 824"/>
                    <a:gd name="T96" fmla="*/ 740 w 758"/>
                    <a:gd name="T97" fmla="*/ 606 h 824"/>
                    <a:gd name="T98" fmla="*/ 324 w 758"/>
                    <a:gd name="T99" fmla="*/ 398 h 824"/>
                    <a:gd name="T100" fmla="*/ 340 w 758"/>
                    <a:gd name="T101" fmla="*/ 452 h 824"/>
                    <a:gd name="T102" fmla="*/ 360 w 758"/>
                    <a:gd name="T103" fmla="*/ 380 h 824"/>
                    <a:gd name="T104" fmla="*/ 414 w 758"/>
                    <a:gd name="T105" fmla="*/ 352 h 824"/>
                    <a:gd name="T106" fmla="*/ 414 w 758"/>
                    <a:gd name="T107" fmla="*/ 472 h 824"/>
                    <a:gd name="T108" fmla="*/ 434 w 758"/>
                    <a:gd name="T109" fmla="*/ 4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8" h="824">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sp>
              <p:nvSpPr>
                <p:cNvPr id="235" name="Freeform 25"/>
                <p:cNvSpPr>
                  <a:spLocks noChangeAspect="1" noEditPoints="1"/>
                </p:cNvSpPr>
                <p:nvPr/>
              </p:nvSpPr>
              <p:spPr bwMode="auto">
                <a:xfrm rot="20016556">
                  <a:off x="7678235" y="2380703"/>
                  <a:ext cx="824672" cy="946846"/>
                </a:xfrm>
                <a:custGeom>
                  <a:avLst/>
                  <a:gdLst>
                    <a:gd name="T0" fmla="*/ 702 w 756"/>
                    <a:gd name="T1" fmla="*/ 598 h 868"/>
                    <a:gd name="T2" fmla="*/ 720 w 756"/>
                    <a:gd name="T3" fmla="*/ 502 h 868"/>
                    <a:gd name="T4" fmla="*/ 606 w 756"/>
                    <a:gd name="T5" fmla="*/ 484 h 868"/>
                    <a:gd name="T6" fmla="*/ 586 w 756"/>
                    <a:gd name="T7" fmla="*/ 454 h 868"/>
                    <a:gd name="T8" fmla="*/ 626 w 756"/>
                    <a:gd name="T9" fmla="*/ 378 h 868"/>
                    <a:gd name="T10" fmla="*/ 578 w 756"/>
                    <a:gd name="T11" fmla="*/ 376 h 868"/>
                    <a:gd name="T12" fmla="*/ 656 w 756"/>
                    <a:gd name="T13" fmla="*/ 298 h 868"/>
                    <a:gd name="T14" fmla="*/ 734 w 756"/>
                    <a:gd name="T15" fmla="*/ 238 h 868"/>
                    <a:gd name="T16" fmla="*/ 752 w 756"/>
                    <a:gd name="T17" fmla="*/ 214 h 868"/>
                    <a:gd name="T18" fmla="*/ 724 w 756"/>
                    <a:gd name="T19" fmla="*/ 220 h 868"/>
                    <a:gd name="T20" fmla="*/ 608 w 756"/>
                    <a:gd name="T21" fmla="*/ 274 h 868"/>
                    <a:gd name="T22" fmla="*/ 528 w 756"/>
                    <a:gd name="T23" fmla="*/ 290 h 868"/>
                    <a:gd name="T24" fmla="*/ 548 w 756"/>
                    <a:gd name="T25" fmla="*/ 246 h 868"/>
                    <a:gd name="T26" fmla="*/ 474 w 756"/>
                    <a:gd name="T27" fmla="*/ 268 h 868"/>
                    <a:gd name="T28" fmla="*/ 450 w 756"/>
                    <a:gd name="T29" fmla="*/ 192 h 868"/>
                    <a:gd name="T30" fmla="*/ 496 w 756"/>
                    <a:gd name="T31" fmla="*/ 112 h 868"/>
                    <a:gd name="T32" fmla="*/ 398 w 756"/>
                    <a:gd name="T33" fmla="*/ 108 h 868"/>
                    <a:gd name="T34" fmla="*/ 382 w 756"/>
                    <a:gd name="T35" fmla="*/ 0 h 868"/>
                    <a:gd name="T36" fmla="*/ 374 w 756"/>
                    <a:gd name="T37" fmla="*/ 10 h 868"/>
                    <a:gd name="T38" fmla="*/ 310 w 756"/>
                    <a:gd name="T39" fmla="*/ 64 h 868"/>
                    <a:gd name="T40" fmla="*/ 342 w 756"/>
                    <a:gd name="T41" fmla="*/ 200 h 868"/>
                    <a:gd name="T42" fmla="*/ 308 w 756"/>
                    <a:gd name="T43" fmla="*/ 192 h 868"/>
                    <a:gd name="T44" fmla="*/ 282 w 756"/>
                    <a:gd name="T45" fmla="*/ 268 h 868"/>
                    <a:gd name="T46" fmla="*/ 206 w 756"/>
                    <a:gd name="T47" fmla="*/ 246 h 868"/>
                    <a:gd name="T48" fmla="*/ 228 w 756"/>
                    <a:gd name="T49" fmla="*/ 290 h 868"/>
                    <a:gd name="T50" fmla="*/ 140 w 756"/>
                    <a:gd name="T51" fmla="*/ 272 h 868"/>
                    <a:gd name="T52" fmla="*/ 30 w 756"/>
                    <a:gd name="T53" fmla="*/ 226 h 868"/>
                    <a:gd name="T54" fmla="*/ 0 w 756"/>
                    <a:gd name="T55" fmla="*/ 220 h 868"/>
                    <a:gd name="T56" fmla="*/ 24 w 756"/>
                    <a:gd name="T57" fmla="*/ 244 h 868"/>
                    <a:gd name="T58" fmla="*/ 126 w 756"/>
                    <a:gd name="T59" fmla="*/ 314 h 868"/>
                    <a:gd name="T60" fmla="*/ 190 w 756"/>
                    <a:gd name="T61" fmla="*/ 408 h 868"/>
                    <a:gd name="T62" fmla="*/ 134 w 756"/>
                    <a:gd name="T63" fmla="*/ 386 h 868"/>
                    <a:gd name="T64" fmla="*/ 134 w 756"/>
                    <a:gd name="T65" fmla="*/ 482 h 868"/>
                    <a:gd name="T66" fmla="*/ 152 w 756"/>
                    <a:gd name="T67" fmla="*/ 484 h 868"/>
                    <a:gd name="T68" fmla="*/ 144 w 756"/>
                    <a:gd name="T69" fmla="*/ 536 h 868"/>
                    <a:gd name="T70" fmla="*/ 54 w 756"/>
                    <a:gd name="T71" fmla="*/ 600 h 868"/>
                    <a:gd name="T72" fmla="*/ 0 w 756"/>
                    <a:gd name="T73" fmla="*/ 648 h 868"/>
                    <a:gd name="T74" fmla="*/ 32 w 756"/>
                    <a:gd name="T75" fmla="*/ 646 h 868"/>
                    <a:gd name="T76" fmla="*/ 148 w 756"/>
                    <a:gd name="T77" fmla="*/ 592 h 868"/>
                    <a:gd name="T78" fmla="*/ 228 w 756"/>
                    <a:gd name="T79" fmla="*/ 578 h 868"/>
                    <a:gd name="T80" fmla="*/ 210 w 756"/>
                    <a:gd name="T81" fmla="*/ 622 h 868"/>
                    <a:gd name="T82" fmla="*/ 282 w 756"/>
                    <a:gd name="T83" fmla="*/ 600 h 868"/>
                    <a:gd name="T84" fmla="*/ 308 w 756"/>
                    <a:gd name="T85" fmla="*/ 674 h 868"/>
                    <a:gd name="T86" fmla="*/ 262 w 756"/>
                    <a:gd name="T87" fmla="*/ 756 h 868"/>
                    <a:gd name="T88" fmla="*/ 358 w 756"/>
                    <a:gd name="T89" fmla="*/ 758 h 868"/>
                    <a:gd name="T90" fmla="*/ 374 w 756"/>
                    <a:gd name="T91" fmla="*/ 868 h 868"/>
                    <a:gd name="T92" fmla="*/ 384 w 756"/>
                    <a:gd name="T93" fmla="*/ 840 h 868"/>
                    <a:gd name="T94" fmla="*/ 402 w 756"/>
                    <a:gd name="T95" fmla="*/ 740 h 868"/>
                    <a:gd name="T96" fmla="*/ 422 w 756"/>
                    <a:gd name="T97" fmla="*/ 650 h 868"/>
                    <a:gd name="T98" fmla="*/ 452 w 756"/>
                    <a:gd name="T99" fmla="*/ 676 h 868"/>
                    <a:gd name="T100" fmla="*/ 478 w 756"/>
                    <a:gd name="T101" fmla="*/ 600 h 868"/>
                    <a:gd name="T102" fmla="*/ 552 w 756"/>
                    <a:gd name="T103" fmla="*/ 618 h 868"/>
                    <a:gd name="T104" fmla="*/ 546 w 756"/>
                    <a:gd name="T105" fmla="*/ 580 h 868"/>
                    <a:gd name="T106" fmla="*/ 656 w 756"/>
                    <a:gd name="T107" fmla="*/ 678 h 868"/>
                    <a:gd name="T108" fmla="*/ 728 w 756"/>
                    <a:gd name="T109" fmla="*/ 642 h 868"/>
                    <a:gd name="T110" fmla="*/ 756 w 756"/>
                    <a:gd name="T111" fmla="*/ 648 h 868"/>
                    <a:gd name="T112" fmla="*/ 474 w 756"/>
                    <a:gd name="T113" fmla="*/ 472 h 868"/>
                    <a:gd name="T114" fmla="*/ 454 w 756"/>
                    <a:gd name="T115" fmla="*/ 304 h 868"/>
                    <a:gd name="T116" fmla="*/ 298 w 756"/>
                    <a:gd name="T117" fmla="*/ 370 h 868"/>
                    <a:gd name="T118" fmla="*/ 312 w 756"/>
                    <a:gd name="T119" fmla="*/ 454 h 868"/>
                    <a:gd name="T120" fmla="*/ 358 w 756"/>
                    <a:gd name="T121" fmla="*/ 468 h 868"/>
                    <a:gd name="T122" fmla="*/ 398 w 756"/>
                    <a:gd name="T123" fmla="*/ 468 h 868"/>
                    <a:gd name="T124" fmla="*/ 398 w 756"/>
                    <a:gd name="T125" fmla="*/ 4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868">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3000"/>
                  </a:srgbClr>
                </a:solidFill>
                <a:ln>
                  <a:solidFill>
                    <a:srgbClr val="FEFFFF">
                      <a:alpha val="5000"/>
                    </a:srgbClr>
                  </a:solidFill>
                </a:ln>
                <a:effectLst>
                  <a:glow rad="101600">
                    <a:srgbClr val="FEFEFE">
                      <a:alpha val="6000"/>
                    </a:srgbClr>
                  </a:glow>
                </a:effectLst>
                <a:extLst/>
              </p:spPr>
              <p:txBody>
                <a:bodyPr vert="horz" wrap="square" lIns="91440" tIns="45720" rIns="91440" bIns="45720" numCol="1" anchor="t" anchorCtr="0" compatLnSpc="1">
                  <a:prstTxWarp prst="textNoShape">
                    <a:avLst/>
                  </a:prstTxWarp>
                </a:bodyPr>
                <a:lstStyle/>
                <a:p>
                  <a:endParaRPr lang="en-US" dirty="0"/>
                </a:p>
              </p:txBody>
            </p:sp>
            <p:sp>
              <p:nvSpPr>
                <p:cNvPr id="236" name="Freeform 29"/>
                <p:cNvSpPr>
                  <a:spLocks noChangeAspect="1"/>
                </p:cNvSpPr>
                <p:nvPr/>
              </p:nvSpPr>
              <p:spPr bwMode="auto">
                <a:xfrm rot="18879730">
                  <a:off x="8304829" y="977901"/>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7" name="Freeform 33"/>
                <p:cNvSpPr>
                  <a:spLocks noChangeAspect="1"/>
                </p:cNvSpPr>
                <p:nvPr/>
              </p:nvSpPr>
              <p:spPr bwMode="auto">
                <a:xfrm rot="21141884">
                  <a:off x="7350347" y="4152407"/>
                  <a:ext cx="911585" cy="1033130"/>
                </a:xfrm>
                <a:custGeom>
                  <a:avLst/>
                  <a:gdLst>
                    <a:gd name="T0" fmla="*/ 646 w 660"/>
                    <a:gd name="T1" fmla="*/ 570 h 748"/>
                    <a:gd name="T2" fmla="*/ 518 w 660"/>
                    <a:gd name="T3" fmla="*/ 506 h 748"/>
                    <a:gd name="T4" fmla="*/ 430 w 660"/>
                    <a:gd name="T5" fmla="*/ 450 h 748"/>
                    <a:gd name="T6" fmla="*/ 404 w 660"/>
                    <a:gd name="T7" fmla="*/ 468 h 748"/>
                    <a:gd name="T8" fmla="*/ 446 w 660"/>
                    <a:gd name="T9" fmla="*/ 582 h 748"/>
                    <a:gd name="T10" fmla="*/ 372 w 660"/>
                    <a:gd name="T11" fmla="*/ 462 h 748"/>
                    <a:gd name="T12" fmla="*/ 344 w 660"/>
                    <a:gd name="T13" fmla="*/ 526 h 748"/>
                    <a:gd name="T14" fmla="*/ 348 w 660"/>
                    <a:gd name="T15" fmla="*/ 598 h 748"/>
                    <a:gd name="T16" fmla="*/ 342 w 660"/>
                    <a:gd name="T17" fmla="*/ 746 h 748"/>
                    <a:gd name="T18" fmla="*/ 314 w 660"/>
                    <a:gd name="T19" fmla="*/ 710 h 748"/>
                    <a:gd name="T20" fmla="*/ 230 w 660"/>
                    <a:gd name="T21" fmla="*/ 680 h 748"/>
                    <a:gd name="T22" fmla="*/ 316 w 660"/>
                    <a:gd name="T23" fmla="*/ 460 h 748"/>
                    <a:gd name="T24" fmla="*/ 270 w 660"/>
                    <a:gd name="T25" fmla="*/ 510 h 748"/>
                    <a:gd name="T26" fmla="*/ 208 w 660"/>
                    <a:gd name="T27" fmla="*/ 576 h 748"/>
                    <a:gd name="T28" fmla="*/ 276 w 660"/>
                    <a:gd name="T29" fmla="*/ 450 h 748"/>
                    <a:gd name="T30" fmla="*/ 174 w 660"/>
                    <a:gd name="T31" fmla="*/ 482 h 748"/>
                    <a:gd name="T32" fmla="*/ 76 w 660"/>
                    <a:gd name="T33" fmla="*/ 602 h 748"/>
                    <a:gd name="T34" fmla="*/ 10 w 660"/>
                    <a:gd name="T35" fmla="*/ 566 h 748"/>
                    <a:gd name="T36" fmla="*/ 60 w 660"/>
                    <a:gd name="T37" fmla="*/ 506 h 748"/>
                    <a:gd name="T38" fmla="*/ 18 w 660"/>
                    <a:gd name="T39" fmla="*/ 428 h 748"/>
                    <a:gd name="T40" fmla="*/ 280 w 660"/>
                    <a:gd name="T41" fmla="*/ 382 h 748"/>
                    <a:gd name="T42" fmla="*/ 214 w 660"/>
                    <a:gd name="T43" fmla="*/ 386 h 748"/>
                    <a:gd name="T44" fmla="*/ 90 w 660"/>
                    <a:gd name="T45" fmla="*/ 366 h 748"/>
                    <a:gd name="T46" fmla="*/ 212 w 660"/>
                    <a:gd name="T47" fmla="*/ 360 h 748"/>
                    <a:gd name="T48" fmla="*/ 252 w 660"/>
                    <a:gd name="T49" fmla="*/ 342 h 748"/>
                    <a:gd name="T50" fmla="*/ 128 w 660"/>
                    <a:gd name="T51" fmla="*/ 278 h 748"/>
                    <a:gd name="T52" fmla="*/ 32 w 660"/>
                    <a:gd name="T53" fmla="*/ 220 h 748"/>
                    <a:gd name="T54" fmla="*/ 16 w 660"/>
                    <a:gd name="T55" fmla="*/ 178 h 748"/>
                    <a:gd name="T56" fmla="*/ 96 w 660"/>
                    <a:gd name="T57" fmla="*/ 214 h 748"/>
                    <a:gd name="T58" fmla="*/ 176 w 660"/>
                    <a:gd name="T59" fmla="*/ 264 h 748"/>
                    <a:gd name="T60" fmla="*/ 272 w 660"/>
                    <a:gd name="T61" fmla="*/ 292 h 748"/>
                    <a:gd name="T62" fmla="*/ 202 w 660"/>
                    <a:gd name="T63" fmla="*/ 168 h 748"/>
                    <a:gd name="T64" fmla="*/ 282 w 660"/>
                    <a:gd name="T65" fmla="*/ 262 h 748"/>
                    <a:gd name="T66" fmla="*/ 318 w 660"/>
                    <a:gd name="T67" fmla="*/ 290 h 748"/>
                    <a:gd name="T68" fmla="*/ 312 w 660"/>
                    <a:gd name="T69" fmla="*/ 150 h 748"/>
                    <a:gd name="T70" fmla="*/ 314 w 660"/>
                    <a:gd name="T71" fmla="*/ 38 h 748"/>
                    <a:gd name="T72" fmla="*/ 342 w 660"/>
                    <a:gd name="T73" fmla="*/ 2 h 748"/>
                    <a:gd name="T74" fmla="*/ 352 w 660"/>
                    <a:gd name="T75" fmla="*/ 148 h 748"/>
                    <a:gd name="T76" fmla="*/ 346 w 660"/>
                    <a:gd name="T77" fmla="*/ 254 h 748"/>
                    <a:gd name="T78" fmla="*/ 380 w 660"/>
                    <a:gd name="T79" fmla="*/ 262 h 748"/>
                    <a:gd name="T80" fmla="*/ 460 w 660"/>
                    <a:gd name="T81" fmla="*/ 164 h 748"/>
                    <a:gd name="T82" fmla="*/ 402 w 660"/>
                    <a:gd name="T83" fmla="*/ 274 h 748"/>
                    <a:gd name="T84" fmla="*/ 428 w 660"/>
                    <a:gd name="T85" fmla="*/ 304 h 748"/>
                    <a:gd name="T86" fmla="*/ 516 w 660"/>
                    <a:gd name="T87" fmla="*/ 246 h 748"/>
                    <a:gd name="T88" fmla="*/ 648 w 660"/>
                    <a:gd name="T89" fmla="*/ 180 h 748"/>
                    <a:gd name="T90" fmla="*/ 658 w 660"/>
                    <a:gd name="T91" fmla="*/ 198 h 748"/>
                    <a:gd name="T92" fmla="*/ 538 w 660"/>
                    <a:gd name="T93" fmla="*/ 278 h 748"/>
                    <a:gd name="T94" fmla="*/ 444 w 660"/>
                    <a:gd name="T95" fmla="*/ 326 h 748"/>
                    <a:gd name="T96" fmla="*/ 432 w 660"/>
                    <a:gd name="T97" fmla="*/ 360 h 748"/>
                    <a:gd name="T98" fmla="*/ 572 w 660"/>
                    <a:gd name="T99" fmla="*/ 362 h 748"/>
                    <a:gd name="T100" fmla="*/ 488 w 660"/>
                    <a:gd name="T101" fmla="*/ 384 h 748"/>
                    <a:gd name="T102" fmla="*/ 392 w 660"/>
                    <a:gd name="T103" fmla="*/ 382 h 748"/>
                    <a:gd name="T104" fmla="*/ 502 w 660"/>
                    <a:gd name="T105" fmla="*/ 456 h 748"/>
                    <a:gd name="T106" fmla="*/ 586 w 660"/>
                    <a:gd name="T107" fmla="*/ 498 h 748"/>
                    <a:gd name="T108" fmla="*/ 660 w 660"/>
                    <a:gd name="T109" fmla="*/ 55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0" h="748">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2000"/>
                  </a:srgbClr>
                </a:solidFill>
                <a:ln>
                  <a:solidFill>
                    <a:srgbClr val="FEFFFF">
                      <a:alpha val="5000"/>
                    </a:srgbClr>
                  </a:solidFill>
                </a:ln>
                <a:effectLst>
                  <a:glow rad="101600">
                    <a:srgbClr val="FEFEFE">
                      <a:alpha val="7000"/>
                    </a:srgbClr>
                  </a:glow>
                </a:effectLst>
                <a:extLst/>
              </p:spPr>
              <p:txBody>
                <a:bodyPr vert="horz" wrap="square" lIns="91440" tIns="45720" rIns="91440" bIns="45720" numCol="1" anchor="t" anchorCtr="0" compatLnSpc="1">
                  <a:prstTxWarp prst="textNoShape">
                    <a:avLst/>
                  </a:prstTxWarp>
                </a:bodyPr>
                <a:lstStyle/>
                <a:p>
                  <a:endParaRPr lang="en-US" dirty="0"/>
                </a:p>
              </p:txBody>
            </p:sp>
            <p:sp>
              <p:nvSpPr>
                <p:cNvPr id="238" name="Freeform 37"/>
                <p:cNvSpPr>
                  <a:spLocks noChangeAspect="1" noEditPoints="1"/>
                </p:cNvSpPr>
                <p:nvPr/>
              </p:nvSpPr>
              <p:spPr bwMode="auto">
                <a:xfrm rot="1068398">
                  <a:off x="7584101" y="5390385"/>
                  <a:ext cx="1184990" cy="1349332"/>
                </a:xfrm>
                <a:custGeom>
                  <a:avLst/>
                  <a:gdLst>
                    <a:gd name="T0" fmla="*/ 810 w 822"/>
                    <a:gd name="T1" fmla="*/ 600 h 936"/>
                    <a:gd name="T2" fmla="*/ 784 w 822"/>
                    <a:gd name="T3" fmla="*/ 560 h 936"/>
                    <a:gd name="T4" fmla="*/ 684 w 822"/>
                    <a:gd name="T5" fmla="*/ 478 h 936"/>
                    <a:gd name="T6" fmla="*/ 684 w 822"/>
                    <a:gd name="T7" fmla="*/ 452 h 936"/>
                    <a:gd name="T8" fmla="*/ 782 w 822"/>
                    <a:gd name="T9" fmla="*/ 366 h 936"/>
                    <a:gd name="T10" fmla="*/ 808 w 822"/>
                    <a:gd name="T11" fmla="*/ 326 h 936"/>
                    <a:gd name="T12" fmla="*/ 810 w 822"/>
                    <a:gd name="T13" fmla="*/ 220 h 936"/>
                    <a:gd name="T14" fmla="*/ 700 w 822"/>
                    <a:gd name="T15" fmla="*/ 280 h 936"/>
                    <a:gd name="T16" fmla="*/ 644 w 822"/>
                    <a:gd name="T17" fmla="*/ 312 h 936"/>
                    <a:gd name="T18" fmla="*/ 554 w 822"/>
                    <a:gd name="T19" fmla="*/ 232 h 936"/>
                    <a:gd name="T20" fmla="*/ 526 w 822"/>
                    <a:gd name="T21" fmla="*/ 260 h 936"/>
                    <a:gd name="T22" fmla="*/ 498 w 822"/>
                    <a:gd name="T23" fmla="*/ 80 h 936"/>
                    <a:gd name="T24" fmla="*/ 476 w 822"/>
                    <a:gd name="T25" fmla="*/ 38 h 936"/>
                    <a:gd name="T26" fmla="*/ 396 w 822"/>
                    <a:gd name="T27" fmla="*/ 94 h 936"/>
                    <a:gd name="T28" fmla="*/ 396 w 822"/>
                    <a:gd name="T29" fmla="*/ 154 h 936"/>
                    <a:gd name="T30" fmla="*/ 392 w 822"/>
                    <a:gd name="T31" fmla="*/ 352 h 936"/>
                    <a:gd name="T32" fmla="*/ 288 w 822"/>
                    <a:gd name="T33" fmla="*/ 252 h 936"/>
                    <a:gd name="T34" fmla="*/ 322 w 822"/>
                    <a:gd name="T35" fmla="*/ 392 h 936"/>
                    <a:gd name="T36" fmla="*/ 146 w 822"/>
                    <a:gd name="T37" fmla="*/ 294 h 936"/>
                    <a:gd name="T38" fmla="*/ 92 w 822"/>
                    <a:gd name="T39" fmla="*/ 264 h 936"/>
                    <a:gd name="T40" fmla="*/ 6 w 822"/>
                    <a:gd name="T41" fmla="*/ 312 h 936"/>
                    <a:gd name="T42" fmla="*/ 32 w 822"/>
                    <a:gd name="T43" fmla="*/ 352 h 936"/>
                    <a:gd name="T44" fmla="*/ 176 w 822"/>
                    <a:gd name="T45" fmla="*/ 462 h 936"/>
                    <a:gd name="T46" fmla="*/ 136 w 822"/>
                    <a:gd name="T47" fmla="*/ 472 h 936"/>
                    <a:gd name="T48" fmla="*/ 158 w 822"/>
                    <a:gd name="T49" fmla="*/ 592 h 936"/>
                    <a:gd name="T50" fmla="*/ 104 w 822"/>
                    <a:gd name="T51" fmla="*/ 626 h 936"/>
                    <a:gd name="T52" fmla="*/ 0 w 822"/>
                    <a:gd name="T53" fmla="*/ 688 h 936"/>
                    <a:gd name="T54" fmla="*/ 94 w 822"/>
                    <a:gd name="T55" fmla="*/ 744 h 936"/>
                    <a:gd name="T56" fmla="*/ 142 w 822"/>
                    <a:gd name="T57" fmla="*/ 742 h 936"/>
                    <a:gd name="T58" fmla="*/ 262 w 822"/>
                    <a:gd name="T59" fmla="*/ 696 h 936"/>
                    <a:gd name="T60" fmla="*/ 284 w 822"/>
                    <a:gd name="T61" fmla="*/ 708 h 936"/>
                    <a:gd name="T62" fmla="*/ 310 w 822"/>
                    <a:gd name="T63" fmla="*/ 836 h 936"/>
                    <a:gd name="T64" fmla="*/ 332 w 822"/>
                    <a:gd name="T65" fmla="*/ 878 h 936"/>
                    <a:gd name="T66" fmla="*/ 422 w 822"/>
                    <a:gd name="T67" fmla="*/ 936 h 936"/>
                    <a:gd name="T68" fmla="*/ 426 w 822"/>
                    <a:gd name="T69" fmla="*/ 808 h 936"/>
                    <a:gd name="T70" fmla="*/ 426 w 822"/>
                    <a:gd name="T71" fmla="*/ 742 h 936"/>
                    <a:gd name="T72" fmla="*/ 540 w 822"/>
                    <a:gd name="T73" fmla="*/ 706 h 936"/>
                    <a:gd name="T74" fmla="*/ 530 w 822"/>
                    <a:gd name="T75" fmla="*/ 666 h 936"/>
                    <a:gd name="T76" fmla="*/ 700 w 822"/>
                    <a:gd name="T77" fmla="*/ 734 h 936"/>
                    <a:gd name="T78" fmla="*/ 746 w 822"/>
                    <a:gd name="T79" fmla="*/ 736 h 936"/>
                    <a:gd name="T80" fmla="*/ 306 w 822"/>
                    <a:gd name="T81" fmla="*/ 494 h 936"/>
                    <a:gd name="T82" fmla="*/ 302 w 822"/>
                    <a:gd name="T83" fmla="*/ 450 h 936"/>
                    <a:gd name="T84" fmla="*/ 306 w 822"/>
                    <a:gd name="T85" fmla="*/ 494 h 936"/>
                    <a:gd name="T86" fmla="*/ 488 w 822"/>
                    <a:gd name="T87" fmla="*/ 388 h 936"/>
                    <a:gd name="T88" fmla="*/ 438 w 822"/>
                    <a:gd name="T89" fmla="*/ 360 h 936"/>
                    <a:gd name="T90" fmla="*/ 382 w 822"/>
                    <a:gd name="T91" fmla="*/ 360 h 936"/>
                    <a:gd name="T92" fmla="*/ 334 w 822"/>
                    <a:gd name="T93" fmla="*/ 388 h 936"/>
                    <a:gd name="T94" fmla="*/ 334 w 822"/>
                    <a:gd name="T95" fmla="*/ 542 h 936"/>
                    <a:gd name="T96" fmla="*/ 382 w 822"/>
                    <a:gd name="T97" fmla="*/ 570 h 936"/>
                    <a:gd name="T98" fmla="*/ 396 w 822"/>
                    <a:gd name="T99" fmla="*/ 540 h 936"/>
                    <a:gd name="T100" fmla="*/ 346 w 822"/>
                    <a:gd name="T101" fmla="*/ 508 h 936"/>
                    <a:gd name="T102" fmla="*/ 334 w 822"/>
                    <a:gd name="T103" fmla="*/ 464 h 936"/>
                    <a:gd name="T104" fmla="*/ 356 w 822"/>
                    <a:gd name="T105" fmla="*/ 410 h 936"/>
                    <a:gd name="T106" fmla="*/ 410 w 822"/>
                    <a:gd name="T107" fmla="*/ 388 h 936"/>
                    <a:gd name="T108" fmla="*/ 454 w 822"/>
                    <a:gd name="T109" fmla="*/ 400 h 936"/>
                    <a:gd name="T110" fmla="*/ 486 w 822"/>
                    <a:gd name="T111" fmla="*/ 450 h 936"/>
                    <a:gd name="T112" fmla="*/ 482 w 822"/>
                    <a:gd name="T113" fmla="*/ 494 h 936"/>
                    <a:gd name="T114" fmla="*/ 440 w 822"/>
                    <a:gd name="T115" fmla="*/ 536 h 936"/>
                    <a:gd name="T116" fmla="*/ 522 w 822"/>
                    <a:gd name="T117" fmla="*/ 656 h 936"/>
                    <a:gd name="T118" fmla="*/ 466 w 822"/>
                    <a:gd name="T119" fmla="*/ 560 h 936"/>
                    <a:gd name="T120" fmla="*/ 516 w 822"/>
                    <a:gd name="T121" fmla="*/ 436 h 936"/>
                    <a:gd name="T122" fmla="*/ 520 w 822"/>
                    <a:gd name="T123" fmla="*/ 480 h 936"/>
                    <a:gd name="T124" fmla="*/ 516 w 822"/>
                    <a:gd name="T125" fmla="*/ 4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936">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2000"/>
                  </a:srgbClr>
                </a:solidFill>
                <a:ln>
                  <a:noFill/>
                </a:ln>
                <a:effectLst>
                  <a:glow rad="101600">
                    <a:srgbClr val="FEFEFE">
                      <a:alpha val="8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9"/>
                <p:cNvSpPr>
                  <a:spLocks noChangeAspect="1"/>
                </p:cNvSpPr>
                <p:nvPr/>
              </p:nvSpPr>
              <p:spPr bwMode="auto">
                <a:xfrm rot="18879730">
                  <a:off x="6967777" y="1936282"/>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25" name="Group 50"/>
              <p:cNvGrpSpPr/>
              <p:nvPr/>
            </p:nvGrpSpPr>
            <p:grpSpPr>
              <a:xfrm>
                <a:off x="7693251" y="122250"/>
                <a:ext cx="1404769" cy="5155321"/>
                <a:chOff x="7693251" y="122250"/>
                <a:chExt cx="1404769" cy="5155321"/>
              </a:xfrm>
            </p:grpSpPr>
            <p:sp>
              <p:nvSpPr>
                <p:cNvPr id="231" name="Freeform 45"/>
                <p:cNvSpPr>
                  <a:spLocks noChangeAspect="1" noEditPoints="1"/>
                </p:cNvSpPr>
                <p:nvPr/>
              </p:nvSpPr>
              <p:spPr bwMode="auto">
                <a:xfrm rot="20600525">
                  <a:off x="7870177" y="4209243"/>
                  <a:ext cx="943524" cy="1068328"/>
                </a:xfrm>
                <a:custGeom>
                  <a:avLst/>
                  <a:gdLst>
                    <a:gd name="T0" fmla="*/ 554 w 756"/>
                    <a:gd name="T1" fmla="*/ 508 h 856"/>
                    <a:gd name="T2" fmla="*/ 482 w 756"/>
                    <a:gd name="T3" fmla="*/ 444 h 856"/>
                    <a:gd name="T4" fmla="*/ 482 w 756"/>
                    <a:gd name="T5" fmla="*/ 416 h 856"/>
                    <a:gd name="T6" fmla="*/ 714 w 756"/>
                    <a:gd name="T7" fmla="*/ 390 h 856"/>
                    <a:gd name="T8" fmla="*/ 754 w 756"/>
                    <a:gd name="T9" fmla="*/ 228 h 856"/>
                    <a:gd name="T10" fmla="*/ 754 w 756"/>
                    <a:gd name="T11" fmla="*/ 222 h 856"/>
                    <a:gd name="T12" fmla="*/ 556 w 756"/>
                    <a:gd name="T13" fmla="*/ 304 h 856"/>
                    <a:gd name="T14" fmla="*/ 534 w 756"/>
                    <a:gd name="T15" fmla="*/ 316 h 856"/>
                    <a:gd name="T16" fmla="*/ 444 w 756"/>
                    <a:gd name="T17" fmla="*/ 348 h 856"/>
                    <a:gd name="T18" fmla="*/ 406 w 756"/>
                    <a:gd name="T19" fmla="*/ 330 h 856"/>
                    <a:gd name="T20" fmla="*/ 504 w 756"/>
                    <a:gd name="T21" fmla="*/ 110 h 856"/>
                    <a:gd name="T22" fmla="*/ 388 w 756"/>
                    <a:gd name="T23" fmla="*/ 0 h 856"/>
                    <a:gd name="T24" fmla="*/ 358 w 756"/>
                    <a:gd name="T25" fmla="*/ 214 h 856"/>
                    <a:gd name="T26" fmla="*/ 358 w 756"/>
                    <a:gd name="T27" fmla="*/ 238 h 856"/>
                    <a:gd name="T28" fmla="*/ 340 w 756"/>
                    <a:gd name="T29" fmla="*/ 334 h 856"/>
                    <a:gd name="T30" fmla="*/ 308 w 756"/>
                    <a:gd name="T31" fmla="*/ 356 h 856"/>
                    <a:gd name="T32" fmla="*/ 166 w 756"/>
                    <a:gd name="T33" fmla="*/ 160 h 856"/>
                    <a:gd name="T34" fmla="*/ 12 w 756"/>
                    <a:gd name="T35" fmla="*/ 204 h 856"/>
                    <a:gd name="T36" fmla="*/ 2 w 756"/>
                    <a:gd name="T37" fmla="*/ 220 h 856"/>
                    <a:gd name="T38" fmla="*/ 38 w 756"/>
                    <a:gd name="T39" fmla="*/ 380 h 856"/>
                    <a:gd name="T40" fmla="*/ 282 w 756"/>
                    <a:gd name="T41" fmla="*/ 402 h 856"/>
                    <a:gd name="T42" fmla="*/ 278 w 756"/>
                    <a:gd name="T43" fmla="*/ 430 h 856"/>
                    <a:gd name="T44" fmla="*/ 280 w 756"/>
                    <a:gd name="T45" fmla="*/ 452 h 856"/>
                    <a:gd name="T46" fmla="*/ 38 w 756"/>
                    <a:gd name="T47" fmla="*/ 480 h 856"/>
                    <a:gd name="T48" fmla="*/ 2 w 756"/>
                    <a:gd name="T49" fmla="*/ 636 h 856"/>
                    <a:gd name="T50" fmla="*/ 12 w 756"/>
                    <a:gd name="T51" fmla="*/ 654 h 856"/>
                    <a:gd name="T52" fmla="*/ 176 w 756"/>
                    <a:gd name="T53" fmla="*/ 702 h 856"/>
                    <a:gd name="T54" fmla="*/ 306 w 756"/>
                    <a:gd name="T55" fmla="*/ 500 h 856"/>
                    <a:gd name="T56" fmla="*/ 338 w 756"/>
                    <a:gd name="T57" fmla="*/ 522 h 856"/>
                    <a:gd name="T58" fmla="*/ 244 w 756"/>
                    <a:gd name="T59" fmla="*/ 740 h 856"/>
                    <a:gd name="T60" fmla="*/ 364 w 756"/>
                    <a:gd name="T61" fmla="*/ 856 h 856"/>
                    <a:gd name="T62" fmla="*/ 390 w 756"/>
                    <a:gd name="T63" fmla="*/ 856 h 856"/>
                    <a:gd name="T64" fmla="*/ 512 w 756"/>
                    <a:gd name="T65" fmla="*/ 740 h 856"/>
                    <a:gd name="T66" fmla="*/ 402 w 756"/>
                    <a:gd name="T67" fmla="*/ 530 h 856"/>
                    <a:gd name="T68" fmla="*/ 440 w 756"/>
                    <a:gd name="T69" fmla="*/ 512 h 856"/>
                    <a:gd name="T70" fmla="*/ 580 w 756"/>
                    <a:gd name="T71" fmla="*/ 702 h 856"/>
                    <a:gd name="T72" fmla="*/ 744 w 756"/>
                    <a:gd name="T73" fmla="*/ 656 h 856"/>
                    <a:gd name="T74" fmla="*/ 748 w 756"/>
                    <a:gd name="T75" fmla="*/ 646 h 856"/>
                    <a:gd name="T76" fmla="*/ 716 w 756"/>
                    <a:gd name="T77" fmla="*/ 480 h 856"/>
                    <a:gd name="T78" fmla="*/ 366 w 756"/>
                    <a:gd name="T79" fmla="*/ 498 h 856"/>
                    <a:gd name="T80" fmla="*/ 330 w 756"/>
                    <a:gd name="T81" fmla="*/ 480 h 856"/>
                    <a:gd name="T82" fmla="*/ 312 w 756"/>
                    <a:gd name="T83" fmla="*/ 444 h 856"/>
                    <a:gd name="T84" fmla="*/ 312 w 756"/>
                    <a:gd name="T85" fmla="*/ 416 h 856"/>
                    <a:gd name="T86" fmla="*/ 330 w 756"/>
                    <a:gd name="T87" fmla="*/ 380 h 856"/>
                    <a:gd name="T88" fmla="*/ 366 w 756"/>
                    <a:gd name="T89" fmla="*/ 360 h 856"/>
                    <a:gd name="T90" fmla="*/ 394 w 756"/>
                    <a:gd name="T91" fmla="*/ 360 h 856"/>
                    <a:gd name="T92" fmla="*/ 430 w 756"/>
                    <a:gd name="T93" fmla="*/ 380 h 856"/>
                    <a:gd name="T94" fmla="*/ 448 w 756"/>
                    <a:gd name="T95" fmla="*/ 416 h 856"/>
                    <a:gd name="T96" fmla="*/ 448 w 756"/>
                    <a:gd name="T97" fmla="*/ 444 h 856"/>
                    <a:gd name="T98" fmla="*/ 430 w 756"/>
                    <a:gd name="T99" fmla="*/ 480 h 856"/>
                    <a:gd name="T100" fmla="*/ 394 w 756"/>
                    <a:gd name="T101" fmla="*/ 498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6" h="8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6000"/>
                  </a:srgbClr>
                </a:solidFill>
                <a:ln>
                  <a:solidFill>
                    <a:srgbClr val="FEFFFF">
                      <a:alpha val="4000"/>
                    </a:srgbClr>
                  </a:solidFill>
                </a:ln>
                <a:effectLst>
                  <a:glow rad="76200">
                    <a:srgbClr val="FEFFFF">
                      <a:alpha val="8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sp>
              <p:nvSpPr>
                <p:cNvPr id="232" name="Freeform 49"/>
                <p:cNvSpPr>
                  <a:spLocks noChangeAspect="1"/>
                </p:cNvSpPr>
                <p:nvPr/>
              </p:nvSpPr>
              <p:spPr bwMode="auto">
                <a:xfrm rot="19358761">
                  <a:off x="7693251" y="1112517"/>
                  <a:ext cx="853440" cy="975360"/>
                </a:xfrm>
                <a:custGeom>
                  <a:avLst/>
                  <a:gdLst>
                    <a:gd name="T0" fmla="*/ 722 w 728"/>
                    <a:gd name="T1" fmla="*/ 534 h 832"/>
                    <a:gd name="T2" fmla="*/ 712 w 728"/>
                    <a:gd name="T3" fmla="*/ 486 h 832"/>
                    <a:gd name="T4" fmla="*/ 442 w 728"/>
                    <a:gd name="T5" fmla="*/ 434 h 832"/>
                    <a:gd name="T6" fmla="*/ 446 w 728"/>
                    <a:gd name="T7" fmla="*/ 410 h 832"/>
                    <a:gd name="T8" fmla="*/ 568 w 728"/>
                    <a:gd name="T9" fmla="*/ 320 h 832"/>
                    <a:gd name="T10" fmla="*/ 588 w 728"/>
                    <a:gd name="T11" fmla="*/ 308 h 832"/>
                    <a:gd name="T12" fmla="*/ 724 w 728"/>
                    <a:gd name="T13" fmla="*/ 286 h 832"/>
                    <a:gd name="T14" fmla="*/ 728 w 728"/>
                    <a:gd name="T15" fmla="*/ 218 h 832"/>
                    <a:gd name="T16" fmla="*/ 720 w 728"/>
                    <a:gd name="T17" fmla="*/ 202 h 832"/>
                    <a:gd name="T18" fmla="*/ 656 w 728"/>
                    <a:gd name="T19" fmla="*/ 166 h 832"/>
                    <a:gd name="T20" fmla="*/ 568 w 728"/>
                    <a:gd name="T21" fmla="*/ 278 h 832"/>
                    <a:gd name="T22" fmla="*/ 546 w 728"/>
                    <a:gd name="T23" fmla="*/ 290 h 832"/>
                    <a:gd name="T24" fmla="*/ 416 w 728"/>
                    <a:gd name="T25" fmla="*/ 348 h 832"/>
                    <a:gd name="T26" fmla="*/ 390 w 728"/>
                    <a:gd name="T27" fmla="*/ 334 h 832"/>
                    <a:gd name="T28" fmla="*/ 476 w 728"/>
                    <a:gd name="T29" fmla="*/ 78 h 832"/>
                    <a:gd name="T30" fmla="*/ 440 w 728"/>
                    <a:gd name="T31" fmla="*/ 46 h 832"/>
                    <a:gd name="T32" fmla="*/ 376 w 728"/>
                    <a:gd name="T33" fmla="*/ 0 h 832"/>
                    <a:gd name="T34" fmla="*/ 352 w 728"/>
                    <a:gd name="T35" fmla="*/ 0 h 832"/>
                    <a:gd name="T36" fmla="*/ 288 w 728"/>
                    <a:gd name="T37" fmla="*/ 46 h 832"/>
                    <a:gd name="T38" fmla="*/ 252 w 728"/>
                    <a:gd name="T39" fmla="*/ 78 h 832"/>
                    <a:gd name="T40" fmla="*/ 342 w 728"/>
                    <a:gd name="T41" fmla="*/ 334 h 832"/>
                    <a:gd name="T42" fmla="*/ 310 w 728"/>
                    <a:gd name="T43" fmla="*/ 354 h 832"/>
                    <a:gd name="T44" fmla="*/ 128 w 728"/>
                    <a:gd name="T45" fmla="*/ 148 h 832"/>
                    <a:gd name="T46" fmla="*/ 82 w 728"/>
                    <a:gd name="T47" fmla="*/ 164 h 832"/>
                    <a:gd name="T48" fmla="*/ 16 w 728"/>
                    <a:gd name="T49" fmla="*/ 198 h 832"/>
                    <a:gd name="T50" fmla="*/ 78 w 728"/>
                    <a:gd name="T51" fmla="*/ 266 h 832"/>
                    <a:gd name="T52" fmla="*/ 92 w 728"/>
                    <a:gd name="T53" fmla="*/ 274 h 832"/>
                    <a:gd name="T54" fmla="*/ 20 w 728"/>
                    <a:gd name="T55" fmla="*/ 354 h 832"/>
                    <a:gd name="T56" fmla="*/ 288 w 728"/>
                    <a:gd name="T57" fmla="*/ 396 h 832"/>
                    <a:gd name="T58" fmla="*/ 288 w 728"/>
                    <a:gd name="T59" fmla="*/ 428 h 832"/>
                    <a:gd name="T60" fmla="*/ 16 w 728"/>
                    <a:gd name="T61" fmla="*/ 486 h 832"/>
                    <a:gd name="T62" fmla="*/ 6 w 728"/>
                    <a:gd name="T63" fmla="*/ 534 h 832"/>
                    <a:gd name="T64" fmla="*/ 2 w 728"/>
                    <a:gd name="T65" fmla="*/ 608 h 832"/>
                    <a:gd name="T66" fmla="*/ 2 w 728"/>
                    <a:gd name="T67" fmla="*/ 614 h 832"/>
                    <a:gd name="T68" fmla="*/ 92 w 728"/>
                    <a:gd name="T69" fmla="*/ 588 h 832"/>
                    <a:gd name="T70" fmla="*/ 108 w 728"/>
                    <a:gd name="T71" fmla="*/ 580 h 832"/>
                    <a:gd name="T72" fmla="*/ 140 w 728"/>
                    <a:gd name="T73" fmla="*/ 684 h 832"/>
                    <a:gd name="T74" fmla="*/ 312 w 728"/>
                    <a:gd name="T75" fmla="*/ 470 h 832"/>
                    <a:gd name="T76" fmla="*/ 344 w 728"/>
                    <a:gd name="T77" fmla="*/ 638 h 832"/>
                    <a:gd name="T78" fmla="*/ 344 w 728"/>
                    <a:gd name="T79" fmla="*/ 662 h 832"/>
                    <a:gd name="T80" fmla="*/ 296 w 728"/>
                    <a:gd name="T81" fmla="*/ 790 h 832"/>
                    <a:gd name="T82" fmla="*/ 354 w 728"/>
                    <a:gd name="T83" fmla="*/ 832 h 832"/>
                    <a:gd name="T84" fmla="*/ 376 w 728"/>
                    <a:gd name="T85" fmla="*/ 832 h 832"/>
                    <a:gd name="T86" fmla="*/ 440 w 728"/>
                    <a:gd name="T87" fmla="*/ 784 h 832"/>
                    <a:gd name="T88" fmla="*/ 476 w 728"/>
                    <a:gd name="T89" fmla="*/ 752 h 832"/>
                    <a:gd name="T90" fmla="*/ 386 w 728"/>
                    <a:gd name="T91" fmla="*/ 488 h 832"/>
                    <a:gd name="T92" fmla="*/ 416 w 728"/>
                    <a:gd name="T93" fmla="*/ 474 h 832"/>
                    <a:gd name="T94" fmla="*/ 600 w 728"/>
                    <a:gd name="T95" fmla="*/ 680 h 832"/>
                    <a:gd name="T96" fmla="*/ 646 w 728"/>
                    <a:gd name="T97" fmla="*/ 664 h 832"/>
                    <a:gd name="T98" fmla="*/ 712 w 728"/>
                    <a:gd name="T99" fmla="*/ 630 h 832"/>
                    <a:gd name="T100" fmla="*/ 718 w 728"/>
                    <a:gd name="T101" fmla="*/ 630 h 832"/>
                    <a:gd name="T102" fmla="*/ 728 w 728"/>
                    <a:gd name="T103" fmla="*/ 61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8" h="832">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3000"/>
                  </a:srgbClr>
                </a:solidFill>
                <a:ln>
                  <a:solidFill>
                    <a:srgbClr val="FEFFFF">
                      <a:alpha val="8000"/>
                    </a:srgbClr>
                  </a:solidFill>
                </a:ln>
                <a:effectLst>
                  <a:glow rad="114300">
                    <a:srgbClr val="FEFFFF">
                      <a:alpha val="7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sp>
              <p:nvSpPr>
                <p:cNvPr id="233" name="Freeform 53"/>
                <p:cNvSpPr>
                  <a:spLocks noChangeAspect="1"/>
                </p:cNvSpPr>
                <p:nvPr/>
              </p:nvSpPr>
              <p:spPr bwMode="auto">
                <a:xfrm rot="19929985">
                  <a:off x="8345362" y="122250"/>
                  <a:ext cx="730152" cy="833347"/>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53"/>
                <p:cNvSpPr>
                  <a:spLocks noChangeAspect="1"/>
                </p:cNvSpPr>
                <p:nvPr/>
              </p:nvSpPr>
              <p:spPr bwMode="auto">
                <a:xfrm rot="1160251">
                  <a:off x="8324628" y="3308607"/>
                  <a:ext cx="491754" cy="561254"/>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sp>
              <p:nvSpPr>
                <p:cNvPr id="30" name="Freeform 53"/>
                <p:cNvSpPr>
                  <a:spLocks noChangeAspect="1"/>
                </p:cNvSpPr>
                <p:nvPr/>
              </p:nvSpPr>
              <p:spPr bwMode="auto">
                <a:xfrm rot="20991253">
                  <a:off x="8713407" y="888239"/>
                  <a:ext cx="384613" cy="438971"/>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grpSp>
          <p:grpSp>
            <p:nvGrpSpPr>
              <p:cNvPr id="226" name="Group 56"/>
              <p:cNvGrpSpPr/>
              <p:nvPr/>
            </p:nvGrpSpPr>
            <p:grpSpPr>
              <a:xfrm>
                <a:off x="7564131" y="154734"/>
                <a:ext cx="1470366" cy="5948886"/>
                <a:chOff x="7564131" y="154734"/>
                <a:chExt cx="1470366" cy="5948886"/>
              </a:xfrm>
            </p:grpSpPr>
            <p:sp>
              <p:nvSpPr>
                <p:cNvPr id="227" name="Freeform 69"/>
                <p:cNvSpPr>
                  <a:spLocks noChangeAspect="1" noEditPoints="1"/>
                </p:cNvSpPr>
                <p:nvPr/>
              </p:nvSpPr>
              <p:spPr bwMode="auto">
                <a:xfrm rot="474405">
                  <a:off x="8001987" y="4921668"/>
                  <a:ext cx="1032510" cy="1181952"/>
                </a:xfrm>
                <a:custGeom>
                  <a:avLst/>
                  <a:gdLst>
                    <a:gd name="T0" fmla="*/ 658 w 760"/>
                    <a:gd name="T1" fmla="*/ 586 h 870"/>
                    <a:gd name="T2" fmla="*/ 728 w 760"/>
                    <a:gd name="T3" fmla="*/ 526 h 870"/>
                    <a:gd name="T4" fmla="*/ 560 w 760"/>
                    <a:gd name="T5" fmla="*/ 466 h 870"/>
                    <a:gd name="T6" fmla="*/ 502 w 760"/>
                    <a:gd name="T7" fmla="*/ 436 h 870"/>
                    <a:gd name="T8" fmla="*/ 560 w 760"/>
                    <a:gd name="T9" fmla="*/ 406 h 870"/>
                    <a:gd name="T10" fmla="*/ 728 w 760"/>
                    <a:gd name="T11" fmla="*/ 346 h 870"/>
                    <a:gd name="T12" fmla="*/ 662 w 760"/>
                    <a:gd name="T13" fmla="*/ 286 h 870"/>
                    <a:gd name="T14" fmla="*/ 688 w 760"/>
                    <a:gd name="T15" fmla="*/ 272 h 870"/>
                    <a:gd name="T16" fmla="*/ 674 w 760"/>
                    <a:gd name="T17" fmla="*/ 256 h 870"/>
                    <a:gd name="T18" fmla="*/ 648 w 760"/>
                    <a:gd name="T19" fmla="*/ 270 h 870"/>
                    <a:gd name="T20" fmla="*/ 632 w 760"/>
                    <a:gd name="T21" fmla="*/ 178 h 870"/>
                    <a:gd name="T22" fmla="*/ 496 w 760"/>
                    <a:gd name="T23" fmla="*/ 296 h 870"/>
                    <a:gd name="T24" fmla="*/ 442 w 760"/>
                    <a:gd name="T25" fmla="*/ 336 h 870"/>
                    <a:gd name="T26" fmla="*/ 444 w 760"/>
                    <a:gd name="T27" fmla="*/ 266 h 870"/>
                    <a:gd name="T28" fmla="*/ 476 w 760"/>
                    <a:gd name="T29" fmla="*/ 90 h 870"/>
                    <a:gd name="T30" fmla="*/ 392 w 760"/>
                    <a:gd name="T31" fmla="*/ 116 h 870"/>
                    <a:gd name="T32" fmla="*/ 392 w 760"/>
                    <a:gd name="T33" fmla="*/ 86 h 870"/>
                    <a:gd name="T34" fmla="*/ 372 w 760"/>
                    <a:gd name="T35" fmla="*/ 90 h 870"/>
                    <a:gd name="T36" fmla="*/ 372 w 760"/>
                    <a:gd name="T37" fmla="*/ 120 h 870"/>
                    <a:gd name="T38" fmla="*/ 282 w 760"/>
                    <a:gd name="T39" fmla="*/ 90 h 870"/>
                    <a:gd name="T40" fmla="*/ 316 w 760"/>
                    <a:gd name="T41" fmla="*/ 266 h 870"/>
                    <a:gd name="T42" fmla="*/ 322 w 760"/>
                    <a:gd name="T43" fmla="*/ 336 h 870"/>
                    <a:gd name="T44" fmla="*/ 264 w 760"/>
                    <a:gd name="T45" fmla="*/ 296 h 870"/>
                    <a:gd name="T46" fmla="*/ 128 w 760"/>
                    <a:gd name="T47" fmla="*/ 178 h 870"/>
                    <a:gd name="T48" fmla="*/ 110 w 760"/>
                    <a:gd name="T49" fmla="*/ 266 h 870"/>
                    <a:gd name="T50" fmla="*/ 84 w 760"/>
                    <a:gd name="T51" fmla="*/ 252 h 870"/>
                    <a:gd name="T52" fmla="*/ 76 w 760"/>
                    <a:gd name="T53" fmla="*/ 270 h 870"/>
                    <a:gd name="T54" fmla="*/ 102 w 760"/>
                    <a:gd name="T55" fmla="*/ 286 h 870"/>
                    <a:gd name="T56" fmla="*/ 30 w 760"/>
                    <a:gd name="T57" fmla="*/ 346 h 870"/>
                    <a:gd name="T58" fmla="*/ 200 w 760"/>
                    <a:gd name="T59" fmla="*/ 406 h 870"/>
                    <a:gd name="T60" fmla="*/ 262 w 760"/>
                    <a:gd name="T61" fmla="*/ 436 h 870"/>
                    <a:gd name="T62" fmla="*/ 200 w 760"/>
                    <a:gd name="T63" fmla="*/ 466 h 870"/>
                    <a:gd name="T64" fmla="*/ 30 w 760"/>
                    <a:gd name="T65" fmla="*/ 526 h 870"/>
                    <a:gd name="T66" fmla="*/ 98 w 760"/>
                    <a:gd name="T67" fmla="*/ 586 h 870"/>
                    <a:gd name="T68" fmla="*/ 72 w 760"/>
                    <a:gd name="T69" fmla="*/ 600 h 870"/>
                    <a:gd name="T70" fmla="*/ 84 w 760"/>
                    <a:gd name="T71" fmla="*/ 616 h 870"/>
                    <a:gd name="T72" fmla="*/ 110 w 760"/>
                    <a:gd name="T73" fmla="*/ 602 h 870"/>
                    <a:gd name="T74" fmla="*/ 128 w 760"/>
                    <a:gd name="T75" fmla="*/ 694 h 870"/>
                    <a:gd name="T76" fmla="*/ 264 w 760"/>
                    <a:gd name="T77" fmla="*/ 576 h 870"/>
                    <a:gd name="T78" fmla="*/ 322 w 760"/>
                    <a:gd name="T79" fmla="*/ 536 h 870"/>
                    <a:gd name="T80" fmla="*/ 316 w 760"/>
                    <a:gd name="T81" fmla="*/ 606 h 870"/>
                    <a:gd name="T82" fmla="*/ 282 w 760"/>
                    <a:gd name="T83" fmla="*/ 782 h 870"/>
                    <a:gd name="T84" fmla="*/ 368 w 760"/>
                    <a:gd name="T85" fmla="*/ 754 h 870"/>
                    <a:gd name="T86" fmla="*/ 368 w 760"/>
                    <a:gd name="T87" fmla="*/ 784 h 870"/>
                    <a:gd name="T88" fmla="*/ 388 w 760"/>
                    <a:gd name="T89" fmla="*/ 780 h 870"/>
                    <a:gd name="T90" fmla="*/ 388 w 760"/>
                    <a:gd name="T91" fmla="*/ 752 h 870"/>
                    <a:gd name="T92" fmla="*/ 476 w 760"/>
                    <a:gd name="T93" fmla="*/ 782 h 870"/>
                    <a:gd name="T94" fmla="*/ 444 w 760"/>
                    <a:gd name="T95" fmla="*/ 606 h 870"/>
                    <a:gd name="T96" fmla="*/ 442 w 760"/>
                    <a:gd name="T97" fmla="*/ 536 h 870"/>
                    <a:gd name="T98" fmla="*/ 496 w 760"/>
                    <a:gd name="T99" fmla="*/ 576 h 870"/>
                    <a:gd name="T100" fmla="*/ 632 w 760"/>
                    <a:gd name="T101" fmla="*/ 694 h 870"/>
                    <a:gd name="T102" fmla="*/ 650 w 760"/>
                    <a:gd name="T103" fmla="*/ 606 h 870"/>
                    <a:gd name="T104" fmla="*/ 676 w 760"/>
                    <a:gd name="T105" fmla="*/ 620 h 870"/>
                    <a:gd name="T106" fmla="*/ 682 w 760"/>
                    <a:gd name="T107" fmla="*/ 602 h 870"/>
                    <a:gd name="T108" fmla="*/ 346 w 760"/>
                    <a:gd name="T109" fmla="*/ 496 h 870"/>
                    <a:gd name="T110" fmla="*/ 418 w 760"/>
                    <a:gd name="T111" fmla="*/ 376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0" h="87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8" name="Freeform 73"/>
                <p:cNvSpPr>
                  <a:spLocks noChangeAspect="1" noEditPoints="1"/>
                </p:cNvSpPr>
                <p:nvPr/>
              </p:nvSpPr>
              <p:spPr bwMode="auto">
                <a:xfrm rot="20414437">
                  <a:off x="7564131" y="154734"/>
                  <a:ext cx="722936" cy="825205"/>
                </a:xfrm>
                <a:custGeom>
                  <a:avLst/>
                  <a:gdLst>
                    <a:gd name="T0" fmla="*/ 678 w 820"/>
                    <a:gd name="T1" fmla="*/ 610 h 936"/>
                    <a:gd name="T2" fmla="*/ 656 w 820"/>
                    <a:gd name="T3" fmla="*/ 598 h 936"/>
                    <a:gd name="T4" fmla="*/ 514 w 820"/>
                    <a:gd name="T5" fmla="*/ 512 h 936"/>
                    <a:gd name="T6" fmla="*/ 522 w 820"/>
                    <a:gd name="T7" fmla="*/ 468 h 936"/>
                    <a:gd name="T8" fmla="*/ 564 w 820"/>
                    <a:gd name="T9" fmla="*/ 414 h 936"/>
                    <a:gd name="T10" fmla="*/ 684 w 820"/>
                    <a:gd name="T11" fmla="*/ 324 h 936"/>
                    <a:gd name="T12" fmla="*/ 736 w 820"/>
                    <a:gd name="T13" fmla="*/ 292 h 936"/>
                    <a:gd name="T14" fmla="*/ 744 w 820"/>
                    <a:gd name="T15" fmla="*/ 196 h 936"/>
                    <a:gd name="T16" fmla="*/ 696 w 820"/>
                    <a:gd name="T17" fmla="*/ 198 h 936"/>
                    <a:gd name="T18" fmla="*/ 536 w 820"/>
                    <a:gd name="T19" fmla="*/ 364 h 936"/>
                    <a:gd name="T20" fmla="*/ 486 w 820"/>
                    <a:gd name="T21" fmla="*/ 384 h 936"/>
                    <a:gd name="T22" fmla="*/ 428 w 820"/>
                    <a:gd name="T23" fmla="*/ 356 h 936"/>
                    <a:gd name="T24" fmla="*/ 508 w 820"/>
                    <a:gd name="T25" fmla="*/ 92 h 936"/>
                    <a:gd name="T26" fmla="*/ 486 w 820"/>
                    <a:gd name="T27" fmla="*/ 50 h 936"/>
                    <a:gd name="T28" fmla="*/ 404 w 820"/>
                    <a:gd name="T29" fmla="*/ 0 h 936"/>
                    <a:gd name="T30" fmla="*/ 402 w 820"/>
                    <a:gd name="T31" fmla="*/ 120 h 936"/>
                    <a:gd name="T32" fmla="*/ 400 w 820"/>
                    <a:gd name="T33" fmla="*/ 184 h 936"/>
                    <a:gd name="T34" fmla="*/ 398 w 820"/>
                    <a:gd name="T35" fmla="*/ 356 h 936"/>
                    <a:gd name="T36" fmla="*/ 340 w 820"/>
                    <a:gd name="T37" fmla="*/ 382 h 936"/>
                    <a:gd name="T38" fmla="*/ 168 w 820"/>
                    <a:gd name="T39" fmla="*/ 312 h 936"/>
                    <a:gd name="T40" fmla="*/ 112 w 820"/>
                    <a:gd name="T41" fmla="*/ 280 h 936"/>
                    <a:gd name="T42" fmla="*/ 10 w 820"/>
                    <a:gd name="T43" fmla="*/ 224 h 936"/>
                    <a:gd name="T44" fmla="*/ 10 w 820"/>
                    <a:gd name="T45" fmla="*/ 324 h 936"/>
                    <a:gd name="T46" fmla="*/ 36 w 820"/>
                    <a:gd name="T47" fmla="*/ 364 h 936"/>
                    <a:gd name="T48" fmla="*/ 266 w 820"/>
                    <a:gd name="T49" fmla="*/ 398 h 936"/>
                    <a:gd name="T50" fmla="*/ 302 w 820"/>
                    <a:gd name="T51" fmla="*/ 468 h 936"/>
                    <a:gd name="T52" fmla="*/ 264 w 820"/>
                    <a:gd name="T53" fmla="*/ 532 h 936"/>
                    <a:gd name="T54" fmla="*/ 34 w 820"/>
                    <a:gd name="T55" fmla="*/ 580 h 936"/>
                    <a:gd name="T56" fmla="*/ 8 w 820"/>
                    <a:gd name="T57" fmla="*/ 620 h 936"/>
                    <a:gd name="T58" fmla="*/ 96 w 820"/>
                    <a:gd name="T59" fmla="*/ 658 h 936"/>
                    <a:gd name="T60" fmla="*/ 152 w 820"/>
                    <a:gd name="T61" fmla="*/ 628 h 936"/>
                    <a:gd name="T62" fmla="*/ 174 w 820"/>
                    <a:gd name="T63" fmla="*/ 616 h 936"/>
                    <a:gd name="T64" fmla="*/ 324 w 820"/>
                    <a:gd name="T65" fmla="*/ 532 h 936"/>
                    <a:gd name="T66" fmla="*/ 392 w 820"/>
                    <a:gd name="T67" fmla="*/ 574 h 936"/>
                    <a:gd name="T68" fmla="*/ 312 w 820"/>
                    <a:gd name="T69" fmla="*/ 842 h 936"/>
                    <a:gd name="T70" fmla="*/ 334 w 820"/>
                    <a:gd name="T71" fmla="*/ 884 h 936"/>
                    <a:gd name="T72" fmla="*/ 416 w 820"/>
                    <a:gd name="T73" fmla="*/ 936 h 936"/>
                    <a:gd name="T74" fmla="*/ 420 w 820"/>
                    <a:gd name="T75" fmla="*/ 814 h 936"/>
                    <a:gd name="T76" fmla="*/ 420 w 820"/>
                    <a:gd name="T77" fmla="*/ 750 h 936"/>
                    <a:gd name="T78" fmla="*/ 424 w 820"/>
                    <a:gd name="T79" fmla="*/ 576 h 936"/>
                    <a:gd name="T80" fmla="*/ 482 w 820"/>
                    <a:gd name="T81" fmla="*/ 552 h 936"/>
                    <a:gd name="T82" fmla="*/ 652 w 820"/>
                    <a:gd name="T83" fmla="*/ 622 h 936"/>
                    <a:gd name="T84" fmla="*/ 708 w 820"/>
                    <a:gd name="T85" fmla="*/ 654 h 936"/>
                    <a:gd name="T86" fmla="*/ 812 w 820"/>
                    <a:gd name="T87" fmla="*/ 710 h 936"/>
                    <a:gd name="T88" fmla="*/ 412 w 820"/>
                    <a:gd name="T89" fmla="*/ 546 h 936"/>
                    <a:gd name="T90" fmla="*/ 368 w 820"/>
                    <a:gd name="T91" fmla="*/ 532 h 936"/>
                    <a:gd name="T92" fmla="*/ 336 w 820"/>
                    <a:gd name="T93" fmla="*/ 482 h 936"/>
                    <a:gd name="T94" fmla="*/ 340 w 820"/>
                    <a:gd name="T95" fmla="*/ 436 h 936"/>
                    <a:gd name="T96" fmla="*/ 382 w 820"/>
                    <a:gd name="T97" fmla="*/ 394 h 936"/>
                    <a:gd name="T98" fmla="*/ 428 w 820"/>
                    <a:gd name="T99" fmla="*/ 390 h 936"/>
                    <a:gd name="T100" fmla="*/ 478 w 820"/>
                    <a:gd name="T101" fmla="*/ 424 h 936"/>
                    <a:gd name="T102" fmla="*/ 490 w 820"/>
                    <a:gd name="T103" fmla="*/ 468 h 936"/>
                    <a:gd name="T104" fmla="*/ 468 w 820"/>
                    <a:gd name="T105" fmla="*/ 522 h 936"/>
                    <a:gd name="T106" fmla="*/ 412 w 820"/>
                    <a:gd name="T107" fmla="*/ 54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0" h="936">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9" name="Freeform 77"/>
                <p:cNvSpPr>
                  <a:spLocks noChangeAspect="1" noEditPoints="1"/>
                </p:cNvSpPr>
                <p:nvPr/>
              </p:nvSpPr>
              <p:spPr bwMode="auto">
                <a:xfrm rot="20957513">
                  <a:off x="7869058" y="3830515"/>
                  <a:ext cx="639682" cy="729516"/>
                </a:xfrm>
                <a:custGeom>
                  <a:avLst/>
                  <a:gdLst>
                    <a:gd name="T0" fmla="*/ 718 w 826"/>
                    <a:gd name="T1" fmla="*/ 634 h 942"/>
                    <a:gd name="T2" fmla="*/ 788 w 826"/>
                    <a:gd name="T3" fmla="*/ 570 h 942"/>
                    <a:gd name="T4" fmla="*/ 542 w 826"/>
                    <a:gd name="T5" fmla="*/ 472 h 942"/>
                    <a:gd name="T6" fmla="*/ 788 w 826"/>
                    <a:gd name="T7" fmla="*/ 376 h 942"/>
                    <a:gd name="T8" fmla="*/ 722 w 826"/>
                    <a:gd name="T9" fmla="*/ 314 h 942"/>
                    <a:gd name="T10" fmla="*/ 748 w 826"/>
                    <a:gd name="T11" fmla="*/ 298 h 942"/>
                    <a:gd name="T12" fmla="*/ 730 w 826"/>
                    <a:gd name="T13" fmla="*/ 276 h 942"/>
                    <a:gd name="T14" fmla="*/ 704 w 826"/>
                    <a:gd name="T15" fmla="*/ 290 h 942"/>
                    <a:gd name="T16" fmla="*/ 684 w 826"/>
                    <a:gd name="T17" fmla="*/ 196 h 942"/>
                    <a:gd name="T18" fmla="*/ 478 w 826"/>
                    <a:gd name="T19" fmla="*/ 360 h 942"/>
                    <a:gd name="T20" fmla="*/ 516 w 826"/>
                    <a:gd name="T21" fmla="*/ 100 h 942"/>
                    <a:gd name="T22" fmla="*/ 430 w 826"/>
                    <a:gd name="T23" fmla="*/ 124 h 942"/>
                    <a:gd name="T24" fmla="*/ 430 w 826"/>
                    <a:gd name="T25" fmla="*/ 94 h 942"/>
                    <a:gd name="T26" fmla="*/ 402 w 826"/>
                    <a:gd name="T27" fmla="*/ 98 h 942"/>
                    <a:gd name="T28" fmla="*/ 400 w 826"/>
                    <a:gd name="T29" fmla="*/ 128 h 942"/>
                    <a:gd name="T30" fmla="*/ 310 w 826"/>
                    <a:gd name="T31" fmla="*/ 100 h 942"/>
                    <a:gd name="T32" fmla="*/ 352 w 826"/>
                    <a:gd name="T33" fmla="*/ 360 h 942"/>
                    <a:gd name="T34" fmla="*/ 142 w 826"/>
                    <a:gd name="T35" fmla="*/ 196 h 942"/>
                    <a:gd name="T36" fmla="*/ 120 w 826"/>
                    <a:gd name="T37" fmla="*/ 284 h 942"/>
                    <a:gd name="T38" fmla="*/ 94 w 826"/>
                    <a:gd name="T39" fmla="*/ 270 h 942"/>
                    <a:gd name="T40" fmla="*/ 84 w 826"/>
                    <a:gd name="T41" fmla="*/ 296 h 942"/>
                    <a:gd name="T42" fmla="*/ 110 w 826"/>
                    <a:gd name="T43" fmla="*/ 312 h 942"/>
                    <a:gd name="T44" fmla="*/ 40 w 826"/>
                    <a:gd name="T45" fmla="*/ 376 h 942"/>
                    <a:gd name="T46" fmla="*/ 290 w 826"/>
                    <a:gd name="T47" fmla="*/ 472 h 942"/>
                    <a:gd name="T48" fmla="*/ 40 w 826"/>
                    <a:gd name="T49" fmla="*/ 570 h 942"/>
                    <a:gd name="T50" fmla="*/ 104 w 826"/>
                    <a:gd name="T51" fmla="*/ 632 h 942"/>
                    <a:gd name="T52" fmla="*/ 80 w 826"/>
                    <a:gd name="T53" fmla="*/ 648 h 942"/>
                    <a:gd name="T54" fmla="*/ 96 w 826"/>
                    <a:gd name="T55" fmla="*/ 670 h 942"/>
                    <a:gd name="T56" fmla="*/ 122 w 826"/>
                    <a:gd name="T57" fmla="*/ 656 h 942"/>
                    <a:gd name="T58" fmla="*/ 142 w 826"/>
                    <a:gd name="T59" fmla="*/ 748 h 942"/>
                    <a:gd name="T60" fmla="*/ 352 w 826"/>
                    <a:gd name="T61" fmla="*/ 584 h 942"/>
                    <a:gd name="T62" fmla="*/ 310 w 826"/>
                    <a:gd name="T63" fmla="*/ 846 h 942"/>
                    <a:gd name="T64" fmla="*/ 396 w 826"/>
                    <a:gd name="T65" fmla="*/ 820 h 942"/>
                    <a:gd name="T66" fmla="*/ 398 w 826"/>
                    <a:gd name="T67" fmla="*/ 850 h 942"/>
                    <a:gd name="T68" fmla="*/ 426 w 826"/>
                    <a:gd name="T69" fmla="*/ 846 h 942"/>
                    <a:gd name="T70" fmla="*/ 426 w 826"/>
                    <a:gd name="T71" fmla="*/ 816 h 942"/>
                    <a:gd name="T72" fmla="*/ 516 w 826"/>
                    <a:gd name="T73" fmla="*/ 844 h 942"/>
                    <a:gd name="T74" fmla="*/ 478 w 826"/>
                    <a:gd name="T75" fmla="*/ 584 h 942"/>
                    <a:gd name="T76" fmla="*/ 684 w 826"/>
                    <a:gd name="T77" fmla="*/ 748 h 942"/>
                    <a:gd name="T78" fmla="*/ 706 w 826"/>
                    <a:gd name="T79" fmla="*/ 660 h 942"/>
                    <a:gd name="T80" fmla="*/ 732 w 826"/>
                    <a:gd name="T81" fmla="*/ 674 h 942"/>
                    <a:gd name="T82" fmla="*/ 742 w 826"/>
                    <a:gd name="T83" fmla="*/ 648 h 942"/>
                    <a:gd name="T84" fmla="*/ 376 w 826"/>
                    <a:gd name="T85" fmla="*/ 544 h 942"/>
                    <a:gd name="T86" fmla="*/ 456 w 826"/>
                    <a:gd name="T87" fmla="*/ 40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6" h="942">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a:solidFill>
                    <a:srgbClr val="FEFFFF">
                      <a:alpha val="26000"/>
                    </a:srgbClr>
                  </a:solidFill>
                </a:ln>
                <a:effectLst/>
                <a:extLst/>
              </p:spPr>
              <p:txBody>
                <a:bodyPr vert="horz" wrap="square" lIns="91440" tIns="45720" rIns="91440" bIns="45720" numCol="1" anchor="t" anchorCtr="0" compatLnSpc="1">
                  <a:prstTxWarp prst="textNoShape">
                    <a:avLst/>
                  </a:prstTxWarp>
                </a:bodyPr>
                <a:lstStyle/>
                <a:p>
                  <a:endParaRPr lang="en-US" dirty="0"/>
                </a:p>
              </p:txBody>
            </p:sp>
            <p:sp>
              <p:nvSpPr>
                <p:cNvPr id="230" name="Freeform 81"/>
                <p:cNvSpPr>
                  <a:spLocks noChangeAspect="1" noEditPoints="1"/>
                </p:cNvSpPr>
                <p:nvPr/>
              </p:nvSpPr>
              <p:spPr bwMode="auto">
                <a:xfrm rot="924218">
                  <a:off x="8027251" y="1799143"/>
                  <a:ext cx="766532" cy="869062"/>
                </a:xfrm>
                <a:custGeom>
                  <a:avLst/>
                  <a:gdLst>
                    <a:gd name="T0" fmla="*/ 546 w 628"/>
                    <a:gd name="T1" fmla="*/ 480 h 712"/>
                    <a:gd name="T2" fmla="*/ 598 w 628"/>
                    <a:gd name="T3" fmla="*/ 430 h 712"/>
                    <a:gd name="T4" fmla="*/ 400 w 628"/>
                    <a:gd name="T5" fmla="*/ 374 h 712"/>
                    <a:gd name="T6" fmla="*/ 402 w 628"/>
                    <a:gd name="T7" fmla="*/ 354 h 712"/>
                    <a:gd name="T8" fmla="*/ 508 w 628"/>
                    <a:gd name="T9" fmla="*/ 254 h 712"/>
                    <a:gd name="T10" fmla="*/ 524 w 628"/>
                    <a:gd name="T11" fmla="*/ 246 h 712"/>
                    <a:gd name="T12" fmla="*/ 620 w 628"/>
                    <a:gd name="T13" fmla="*/ 236 h 712"/>
                    <a:gd name="T14" fmla="*/ 620 w 628"/>
                    <a:gd name="T15" fmla="*/ 170 h 712"/>
                    <a:gd name="T16" fmla="*/ 558 w 628"/>
                    <a:gd name="T17" fmla="*/ 144 h 712"/>
                    <a:gd name="T18" fmla="*/ 532 w 628"/>
                    <a:gd name="T19" fmla="*/ 148 h 712"/>
                    <a:gd name="T20" fmla="*/ 450 w 628"/>
                    <a:gd name="T21" fmla="*/ 264 h 712"/>
                    <a:gd name="T22" fmla="*/ 360 w 628"/>
                    <a:gd name="T23" fmla="*/ 278 h 712"/>
                    <a:gd name="T24" fmla="*/ 324 w 628"/>
                    <a:gd name="T25" fmla="*/ 136 h 712"/>
                    <a:gd name="T26" fmla="*/ 324 w 628"/>
                    <a:gd name="T27" fmla="*/ 118 h 712"/>
                    <a:gd name="T28" fmla="*/ 366 w 628"/>
                    <a:gd name="T29" fmla="*/ 30 h 712"/>
                    <a:gd name="T30" fmla="*/ 308 w 628"/>
                    <a:gd name="T31" fmla="*/ 0 h 712"/>
                    <a:gd name="T32" fmla="*/ 254 w 628"/>
                    <a:gd name="T33" fmla="*/ 36 h 712"/>
                    <a:gd name="T34" fmla="*/ 244 w 628"/>
                    <a:gd name="T35" fmla="*/ 62 h 712"/>
                    <a:gd name="T36" fmla="*/ 304 w 628"/>
                    <a:gd name="T37" fmla="*/ 190 h 712"/>
                    <a:gd name="T38" fmla="*/ 272 w 628"/>
                    <a:gd name="T39" fmla="*/ 278 h 712"/>
                    <a:gd name="T40" fmla="*/ 130 w 628"/>
                    <a:gd name="T41" fmla="*/ 234 h 712"/>
                    <a:gd name="T42" fmla="*/ 114 w 628"/>
                    <a:gd name="T43" fmla="*/ 226 h 712"/>
                    <a:gd name="T44" fmla="*/ 58 w 628"/>
                    <a:gd name="T45" fmla="*/ 146 h 712"/>
                    <a:gd name="T46" fmla="*/ 0 w 628"/>
                    <a:gd name="T47" fmla="*/ 180 h 712"/>
                    <a:gd name="T48" fmla="*/ 8 w 628"/>
                    <a:gd name="T49" fmla="*/ 246 h 712"/>
                    <a:gd name="T50" fmla="*/ 26 w 628"/>
                    <a:gd name="T51" fmla="*/ 268 h 712"/>
                    <a:gd name="T52" fmla="*/ 166 w 628"/>
                    <a:gd name="T53" fmla="*/ 280 h 712"/>
                    <a:gd name="T54" fmla="*/ 228 w 628"/>
                    <a:gd name="T55" fmla="*/ 354 h 712"/>
                    <a:gd name="T56" fmla="*/ 162 w 628"/>
                    <a:gd name="T57" fmla="*/ 426 h 712"/>
                    <a:gd name="T58" fmla="*/ 26 w 628"/>
                    <a:gd name="T59" fmla="*/ 440 h 712"/>
                    <a:gd name="T60" fmla="*/ 8 w 628"/>
                    <a:gd name="T61" fmla="*/ 462 h 712"/>
                    <a:gd name="T62" fmla="*/ 0 w 628"/>
                    <a:gd name="T63" fmla="*/ 526 h 712"/>
                    <a:gd name="T64" fmla="*/ 58 w 628"/>
                    <a:gd name="T65" fmla="*/ 562 h 712"/>
                    <a:gd name="T66" fmla="*/ 114 w 628"/>
                    <a:gd name="T67" fmla="*/ 478 h 712"/>
                    <a:gd name="T68" fmla="*/ 132 w 628"/>
                    <a:gd name="T69" fmla="*/ 468 h 712"/>
                    <a:gd name="T70" fmla="*/ 256 w 628"/>
                    <a:gd name="T71" fmla="*/ 418 h 712"/>
                    <a:gd name="T72" fmla="*/ 300 w 628"/>
                    <a:gd name="T73" fmla="*/ 522 h 712"/>
                    <a:gd name="T74" fmla="*/ 244 w 628"/>
                    <a:gd name="T75" fmla="*/ 646 h 712"/>
                    <a:gd name="T76" fmla="*/ 254 w 628"/>
                    <a:gd name="T77" fmla="*/ 672 h 712"/>
                    <a:gd name="T78" fmla="*/ 304 w 628"/>
                    <a:gd name="T79" fmla="*/ 712 h 712"/>
                    <a:gd name="T80" fmla="*/ 366 w 628"/>
                    <a:gd name="T81" fmla="*/ 678 h 712"/>
                    <a:gd name="T82" fmla="*/ 322 w 628"/>
                    <a:gd name="T83" fmla="*/ 588 h 712"/>
                    <a:gd name="T84" fmla="*/ 322 w 628"/>
                    <a:gd name="T85" fmla="*/ 568 h 712"/>
                    <a:gd name="T86" fmla="*/ 340 w 628"/>
                    <a:gd name="T87" fmla="*/ 438 h 712"/>
                    <a:gd name="T88" fmla="*/ 452 w 628"/>
                    <a:gd name="T89" fmla="*/ 448 h 712"/>
                    <a:gd name="T90" fmla="*/ 532 w 628"/>
                    <a:gd name="T91" fmla="*/ 560 h 712"/>
                    <a:gd name="T92" fmla="*/ 558 w 628"/>
                    <a:gd name="T93" fmla="*/ 564 h 712"/>
                    <a:gd name="T94" fmla="*/ 618 w 628"/>
                    <a:gd name="T95" fmla="*/ 540 h 712"/>
                    <a:gd name="T96" fmla="*/ 620 w 628"/>
                    <a:gd name="T97" fmla="*/ 470 h 712"/>
                    <a:gd name="T98" fmla="*/ 304 w 628"/>
                    <a:gd name="T99" fmla="*/ 408 h 712"/>
                    <a:gd name="T100" fmla="*/ 276 w 628"/>
                    <a:gd name="T101" fmla="*/ 394 h 712"/>
                    <a:gd name="T102" fmla="*/ 260 w 628"/>
                    <a:gd name="T103" fmla="*/ 364 h 712"/>
                    <a:gd name="T104" fmla="*/ 260 w 628"/>
                    <a:gd name="T105" fmla="*/ 342 h 712"/>
                    <a:gd name="T106" fmla="*/ 276 w 628"/>
                    <a:gd name="T107" fmla="*/ 314 h 712"/>
                    <a:gd name="T108" fmla="*/ 304 w 628"/>
                    <a:gd name="T109" fmla="*/ 300 h 712"/>
                    <a:gd name="T110" fmla="*/ 326 w 628"/>
                    <a:gd name="T111" fmla="*/ 300 h 712"/>
                    <a:gd name="T112" fmla="*/ 354 w 628"/>
                    <a:gd name="T113" fmla="*/ 314 h 712"/>
                    <a:gd name="T114" fmla="*/ 370 w 628"/>
                    <a:gd name="T115" fmla="*/ 342 h 712"/>
                    <a:gd name="T116" fmla="*/ 370 w 628"/>
                    <a:gd name="T117" fmla="*/ 364 h 712"/>
                    <a:gd name="T118" fmla="*/ 354 w 628"/>
                    <a:gd name="T119" fmla="*/ 394 h 712"/>
                    <a:gd name="T120" fmla="*/ 326 w 628"/>
                    <a:gd name="T121" fmla="*/ 4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8" h="712">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221" name="Freeform 8"/>
            <p:cNvSpPr>
              <a:spLocks noChangeAspect="1" noEditPoints="1"/>
            </p:cNvSpPr>
            <p:nvPr/>
          </p:nvSpPr>
          <p:spPr bwMode="auto">
            <a:xfrm>
              <a:off x="8267911" y="2855927"/>
              <a:ext cx="865764" cy="1172389"/>
            </a:xfrm>
            <a:custGeom>
              <a:avLst/>
              <a:gdLst>
                <a:gd name="T0" fmla="*/ 562 w 672"/>
                <a:gd name="T1" fmla="*/ 532 h 910"/>
                <a:gd name="T2" fmla="*/ 624 w 672"/>
                <a:gd name="T3" fmla="*/ 522 h 910"/>
                <a:gd name="T4" fmla="*/ 640 w 672"/>
                <a:gd name="T5" fmla="*/ 514 h 910"/>
                <a:gd name="T6" fmla="*/ 636 w 672"/>
                <a:gd name="T7" fmla="*/ 502 h 910"/>
                <a:gd name="T8" fmla="*/ 594 w 672"/>
                <a:gd name="T9" fmla="*/ 460 h 910"/>
                <a:gd name="T10" fmla="*/ 588 w 672"/>
                <a:gd name="T11" fmla="*/ 422 h 910"/>
                <a:gd name="T12" fmla="*/ 610 w 672"/>
                <a:gd name="T13" fmla="*/ 364 h 910"/>
                <a:gd name="T14" fmla="*/ 614 w 672"/>
                <a:gd name="T15" fmla="*/ 352 h 910"/>
                <a:gd name="T16" fmla="*/ 604 w 672"/>
                <a:gd name="T17" fmla="*/ 342 h 910"/>
                <a:gd name="T18" fmla="*/ 560 w 672"/>
                <a:gd name="T19" fmla="*/ 374 h 910"/>
                <a:gd name="T20" fmla="*/ 672 w 672"/>
                <a:gd name="T21" fmla="*/ 156 h 910"/>
                <a:gd name="T22" fmla="*/ 672 w 672"/>
                <a:gd name="T23" fmla="*/ 104 h 910"/>
                <a:gd name="T24" fmla="*/ 644 w 672"/>
                <a:gd name="T25" fmla="*/ 0 h 910"/>
                <a:gd name="T26" fmla="*/ 596 w 672"/>
                <a:gd name="T27" fmla="*/ 120 h 910"/>
                <a:gd name="T28" fmla="*/ 570 w 672"/>
                <a:gd name="T29" fmla="*/ 182 h 910"/>
                <a:gd name="T30" fmla="*/ 476 w 672"/>
                <a:gd name="T31" fmla="*/ 342 h 910"/>
                <a:gd name="T32" fmla="*/ 468 w 672"/>
                <a:gd name="T33" fmla="*/ 296 h 910"/>
                <a:gd name="T34" fmla="*/ 468 w 672"/>
                <a:gd name="T35" fmla="*/ 294 h 910"/>
                <a:gd name="T36" fmla="*/ 468 w 672"/>
                <a:gd name="T37" fmla="*/ 290 h 910"/>
                <a:gd name="T38" fmla="*/ 464 w 672"/>
                <a:gd name="T39" fmla="*/ 288 h 910"/>
                <a:gd name="T40" fmla="*/ 460 w 672"/>
                <a:gd name="T41" fmla="*/ 288 h 910"/>
                <a:gd name="T42" fmla="*/ 450 w 672"/>
                <a:gd name="T43" fmla="*/ 288 h 910"/>
                <a:gd name="T44" fmla="*/ 444 w 672"/>
                <a:gd name="T45" fmla="*/ 300 h 910"/>
                <a:gd name="T46" fmla="*/ 450 w 672"/>
                <a:gd name="T47" fmla="*/ 346 h 910"/>
                <a:gd name="T48" fmla="*/ 320 w 672"/>
                <a:gd name="T49" fmla="*/ 90 h 910"/>
                <a:gd name="T50" fmla="*/ 276 w 672"/>
                <a:gd name="T51" fmla="*/ 70 h 910"/>
                <a:gd name="T52" fmla="*/ 168 w 672"/>
                <a:gd name="T53" fmla="*/ 88 h 910"/>
                <a:gd name="T54" fmla="*/ 246 w 672"/>
                <a:gd name="T55" fmla="*/ 188 h 910"/>
                <a:gd name="T56" fmla="*/ 288 w 672"/>
                <a:gd name="T57" fmla="*/ 240 h 910"/>
                <a:gd name="T58" fmla="*/ 380 w 672"/>
                <a:gd name="T59" fmla="*/ 404 h 910"/>
                <a:gd name="T60" fmla="*/ 328 w 672"/>
                <a:gd name="T61" fmla="*/ 388 h 910"/>
                <a:gd name="T62" fmla="*/ 322 w 672"/>
                <a:gd name="T63" fmla="*/ 398 h 910"/>
                <a:gd name="T64" fmla="*/ 372 w 672"/>
                <a:gd name="T65" fmla="*/ 426 h 910"/>
                <a:gd name="T66" fmla="*/ 188 w 672"/>
                <a:gd name="T67" fmla="*/ 482 h 910"/>
                <a:gd name="T68" fmla="*/ 122 w 672"/>
                <a:gd name="T69" fmla="*/ 494 h 910"/>
                <a:gd name="T70" fmla="*/ 0 w 672"/>
                <a:gd name="T71" fmla="*/ 516 h 910"/>
                <a:gd name="T72" fmla="*/ 54 w 672"/>
                <a:gd name="T73" fmla="*/ 594 h 910"/>
                <a:gd name="T74" fmla="*/ 100 w 672"/>
                <a:gd name="T75" fmla="*/ 610 h 910"/>
                <a:gd name="T76" fmla="*/ 374 w 672"/>
                <a:gd name="T77" fmla="*/ 490 h 910"/>
                <a:gd name="T78" fmla="*/ 352 w 672"/>
                <a:gd name="T79" fmla="*/ 544 h 910"/>
                <a:gd name="T80" fmla="*/ 350 w 672"/>
                <a:gd name="T81" fmla="*/ 562 h 910"/>
                <a:gd name="T82" fmla="*/ 362 w 672"/>
                <a:gd name="T83" fmla="*/ 566 h 910"/>
                <a:gd name="T84" fmla="*/ 420 w 672"/>
                <a:gd name="T85" fmla="*/ 548 h 910"/>
                <a:gd name="T86" fmla="*/ 346 w 672"/>
                <a:gd name="T87" fmla="*/ 752 h 910"/>
                <a:gd name="T88" fmla="*/ 324 w 672"/>
                <a:gd name="T89" fmla="*/ 812 h 910"/>
                <a:gd name="T90" fmla="*/ 352 w 672"/>
                <a:gd name="T91" fmla="*/ 820 h 910"/>
                <a:gd name="T92" fmla="*/ 376 w 672"/>
                <a:gd name="T93" fmla="*/ 760 h 910"/>
                <a:gd name="T94" fmla="*/ 456 w 672"/>
                <a:gd name="T95" fmla="*/ 564 h 910"/>
                <a:gd name="T96" fmla="*/ 494 w 672"/>
                <a:gd name="T97" fmla="*/ 612 h 910"/>
                <a:gd name="T98" fmla="*/ 498 w 672"/>
                <a:gd name="T99" fmla="*/ 620 h 910"/>
                <a:gd name="T100" fmla="*/ 514 w 672"/>
                <a:gd name="T101" fmla="*/ 620 h 910"/>
                <a:gd name="T102" fmla="*/ 512 w 672"/>
                <a:gd name="T103" fmla="*/ 562 h 910"/>
                <a:gd name="T104" fmla="*/ 638 w 672"/>
                <a:gd name="T105" fmla="*/ 822 h 910"/>
                <a:gd name="T106" fmla="*/ 672 w 672"/>
                <a:gd name="T107" fmla="*/ 672 h 910"/>
                <a:gd name="T108" fmla="*/ 504 w 672"/>
                <a:gd name="T109" fmla="*/ 532 h 910"/>
                <a:gd name="T110" fmla="*/ 442 w 672"/>
                <a:gd name="T111" fmla="*/ 526 h 910"/>
                <a:gd name="T112" fmla="*/ 410 w 672"/>
                <a:gd name="T113" fmla="*/ 492 h 910"/>
                <a:gd name="T114" fmla="*/ 404 w 672"/>
                <a:gd name="T115" fmla="*/ 430 h 910"/>
                <a:gd name="T116" fmla="*/ 430 w 672"/>
                <a:gd name="T117" fmla="*/ 392 h 910"/>
                <a:gd name="T118" fmla="*/ 490 w 672"/>
                <a:gd name="T119" fmla="*/ 374 h 910"/>
                <a:gd name="T120" fmla="*/ 544 w 672"/>
                <a:gd name="T121" fmla="*/ 404 h 910"/>
                <a:gd name="T122" fmla="*/ 562 w 672"/>
                <a:gd name="T123" fmla="*/ 448 h 910"/>
                <a:gd name="T124" fmla="*/ 544 w 672"/>
                <a:gd name="T125" fmla="*/ 50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910">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4000"/>
              </a:srgbClr>
            </a:solidFill>
            <a:ln>
              <a:solidFill>
                <a:srgbClr val="FEFFFF">
                  <a:alpha val="8000"/>
                </a:srgbClr>
              </a:solidFill>
            </a:ln>
            <a:effectLst>
              <a:glow rad="88900">
                <a:srgbClr val="FEFFFF">
                  <a:alpha val="10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dirty="0">
                <a:solidFill>
                  <a:schemeClr val="tx1"/>
                </a:solidFill>
                <a:latin typeface="+mn-lt"/>
                <a:ea typeface="+mn-ea"/>
                <a:cs typeface="+mn-cs"/>
              </a:endParaRPr>
            </a:p>
          </p:txBody>
        </p:sp>
        <p:sp>
          <p:nvSpPr>
            <p:cNvPr id="222" name="Freeform 12"/>
            <p:cNvSpPr>
              <a:spLocks noChangeAspect="1" noEditPoints="1"/>
            </p:cNvSpPr>
            <p:nvPr/>
          </p:nvSpPr>
          <p:spPr bwMode="auto">
            <a:xfrm>
              <a:off x="6558164" y="5996260"/>
              <a:ext cx="1289035" cy="867126"/>
            </a:xfrm>
            <a:custGeom>
              <a:avLst/>
              <a:gdLst>
                <a:gd name="T0" fmla="*/ 1036 w 1106"/>
                <a:gd name="T1" fmla="*/ 350 h 744"/>
                <a:gd name="T2" fmla="*/ 772 w 1106"/>
                <a:gd name="T3" fmla="*/ 472 h 744"/>
                <a:gd name="T4" fmla="*/ 736 w 1106"/>
                <a:gd name="T5" fmla="*/ 478 h 744"/>
                <a:gd name="T6" fmla="*/ 660 w 1106"/>
                <a:gd name="T7" fmla="*/ 472 h 744"/>
                <a:gd name="T8" fmla="*/ 638 w 1106"/>
                <a:gd name="T9" fmla="*/ 446 h 744"/>
                <a:gd name="T10" fmla="*/ 604 w 1106"/>
                <a:gd name="T11" fmla="*/ 424 h 744"/>
                <a:gd name="T12" fmla="*/ 848 w 1106"/>
                <a:gd name="T13" fmla="*/ 226 h 744"/>
                <a:gd name="T14" fmla="*/ 792 w 1106"/>
                <a:gd name="T15" fmla="*/ 92 h 744"/>
                <a:gd name="T16" fmla="*/ 738 w 1106"/>
                <a:gd name="T17" fmla="*/ 8 h 744"/>
                <a:gd name="T18" fmla="*/ 630 w 1106"/>
                <a:gd name="T19" fmla="*/ 26 h 744"/>
                <a:gd name="T20" fmla="*/ 604 w 1106"/>
                <a:gd name="T21" fmla="*/ 316 h 744"/>
                <a:gd name="T22" fmla="*/ 592 w 1106"/>
                <a:gd name="T23" fmla="*/ 350 h 744"/>
                <a:gd name="T24" fmla="*/ 544 w 1106"/>
                <a:gd name="T25" fmla="*/ 410 h 744"/>
                <a:gd name="T26" fmla="*/ 474 w 1106"/>
                <a:gd name="T27" fmla="*/ 432 h 744"/>
                <a:gd name="T28" fmla="*/ 430 w 1106"/>
                <a:gd name="T29" fmla="*/ 126 h 744"/>
                <a:gd name="T30" fmla="*/ 284 w 1106"/>
                <a:gd name="T31" fmla="*/ 108 h 744"/>
                <a:gd name="T32" fmla="*/ 182 w 1106"/>
                <a:gd name="T33" fmla="*/ 110 h 744"/>
                <a:gd name="T34" fmla="*/ 146 w 1106"/>
                <a:gd name="T35" fmla="*/ 214 h 744"/>
                <a:gd name="T36" fmla="*/ 384 w 1106"/>
                <a:gd name="T37" fmla="*/ 384 h 744"/>
                <a:gd name="T38" fmla="*/ 408 w 1106"/>
                <a:gd name="T39" fmla="*/ 412 h 744"/>
                <a:gd name="T40" fmla="*/ 438 w 1106"/>
                <a:gd name="T41" fmla="*/ 468 h 744"/>
                <a:gd name="T42" fmla="*/ 420 w 1106"/>
                <a:gd name="T43" fmla="*/ 504 h 744"/>
                <a:gd name="T44" fmla="*/ 414 w 1106"/>
                <a:gd name="T45" fmla="*/ 542 h 744"/>
                <a:gd name="T46" fmla="*/ 142 w 1106"/>
                <a:gd name="T47" fmla="*/ 426 h 744"/>
                <a:gd name="T48" fmla="*/ 136 w 1106"/>
                <a:gd name="T49" fmla="*/ 616 h 744"/>
                <a:gd name="T50" fmla="*/ 114 w 1106"/>
                <a:gd name="T51" fmla="*/ 620 h 744"/>
                <a:gd name="T52" fmla="*/ 2 w 1106"/>
                <a:gd name="T53" fmla="*/ 664 h 744"/>
                <a:gd name="T54" fmla="*/ 80 w 1106"/>
                <a:gd name="T55" fmla="*/ 736 h 744"/>
                <a:gd name="T56" fmla="*/ 246 w 1106"/>
                <a:gd name="T57" fmla="*/ 744 h 744"/>
                <a:gd name="T58" fmla="*/ 422 w 1106"/>
                <a:gd name="T59" fmla="*/ 592 h 744"/>
                <a:gd name="T60" fmla="*/ 446 w 1106"/>
                <a:gd name="T61" fmla="*/ 632 h 744"/>
                <a:gd name="T62" fmla="*/ 470 w 1106"/>
                <a:gd name="T63" fmla="*/ 652 h 744"/>
                <a:gd name="T64" fmla="*/ 480 w 1106"/>
                <a:gd name="T65" fmla="*/ 720 h 744"/>
                <a:gd name="T66" fmla="*/ 514 w 1106"/>
                <a:gd name="T67" fmla="*/ 728 h 744"/>
                <a:gd name="T68" fmla="*/ 546 w 1106"/>
                <a:gd name="T69" fmla="*/ 678 h 744"/>
                <a:gd name="T70" fmla="*/ 584 w 1106"/>
                <a:gd name="T71" fmla="*/ 672 h 744"/>
                <a:gd name="T72" fmla="*/ 620 w 1106"/>
                <a:gd name="T73" fmla="*/ 656 h 744"/>
                <a:gd name="T74" fmla="*/ 670 w 1106"/>
                <a:gd name="T75" fmla="*/ 744 h 744"/>
                <a:gd name="T76" fmla="*/ 720 w 1106"/>
                <a:gd name="T77" fmla="*/ 744 h 744"/>
                <a:gd name="T78" fmla="*/ 934 w 1106"/>
                <a:gd name="T79" fmla="*/ 706 h 744"/>
                <a:gd name="T80" fmla="*/ 656 w 1106"/>
                <a:gd name="T81" fmla="*/ 620 h 744"/>
                <a:gd name="T82" fmla="*/ 676 w 1106"/>
                <a:gd name="T83" fmla="*/ 574 h 744"/>
                <a:gd name="T84" fmla="*/ 746 w 1106"/>
                <a:gd name="T85" fmla="*/ 512 h 744"/>
                <a:gd name="T86" fmla="*/ 778 w 1106"/>
                <a:gd name="T87" fmla="*/ 504 h 744"/>
                <a:gd name="T88" fmla="*/ 1068 w 1106"/>
                <a:gd name="T89" fmla="*/ 512 h 744"/>
                <a:gd name="T90" fmla="*/ 1102 w 1106"/>
                <a:gd name="T91" fmla="*/ 414 h 744"/>
                <a:gd name="T92" fmla="*/ 592 w 1106"/>
                <a:gd name="T93" fmla="*/ 626 h 744"/>
                <a:gd name="T94" fmla="*/ 540 w 1106"/>
                <a:gd name="T95" fmla="*/ 638 h 744"/>
                <a:gd name="T96" fmla="*/ 490 w 1106"/>
                <a:gd name="T97" fmla="*/ 618 h 744"/>
                <a:gd name="T98" fmla="*/ 466 w 1106"/>
                <a:gd name="T99" fmla="*/ 590 h 744"/>
                <a:gd name="T100" fmla="*/ 454 w 1106"/>
                <a:gd name="T101" fmla="*/ 538 h 744"/>
                <a:gd name="T102" fmla="*/ 472 w 1106"/>
                <a:gd name="T103" fmla="*/ 488 h 744"/>
                <a:gd name="T104" fmla="*/ 502 w 1106"/>
                <a:gd name="T105" fmla="*/ 462 h 744"/>
                <a:gd name="T106" fmla="*/ 554 w 1106"/>
                <a:gd name="T107" fmla="*/ 452 h 744"/>
                <a:gd name="T108" fmla="*/ 604 w 1106"/>
                <a:gd name="T109" fmla="*/ 470 h 744"/>
                <a:gd name="T110" fmla="*/ 628 w 1106"/>
                <a:gd name="T111" fmla="*/ 498 h 744"/>
                <a:gd name="T112" fmla="*/ 640 w 1106"/>
                <a:gd name="T113" fmla="*/ 550 h 744"/>
                <a:gd name="T114" fmla="*/ 622 w 1106"/>
                <a:gd name="T115" fmla="*/ 60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6" h="744">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4000"/>
              </a:srgbClr>
            </a:solidFill>
            <a:ln>
              <a:solidFill>
                <a:srgbClr val="FEFFFF">
                  <a:alpha val="13000"/>
                </a:srgbClr>
              </a:solidFill>
            </a:ln>
            <a:effectLst>
              <a:glow rad="101600">
                <a:srgbClr val="FEFFFF">
                  <a:alpha val="13000"/>
                </a:srgbClr>
              </a:glow>
            </a:effectLst>
            <a:extLst/>
          </p:spPr>
          <p:txBody>
            <a:bodyPr vert="horz" wrap="square" lIns="91440" tIns="45720" rIns="91440" bIns="45720" numCol="1" anchor="t" anchorCtr="0" compatLnSpc="1">
              <a:prstTxWarp prst="textNoShape">
                <a:avLst/>
              </a:prstTxWarp>
            </a:bodyPr>
            <a:lstStyle/>
            <a:p>
              <a:endParaRPr lang="en-US" dirty="0"/>
            </a:p>
          </p:txBody>
        </p:sp>
        <p:sp>
          <p:nvSpPr>
            <p:cNvPr id="223" name="Freeform 16"/>
            <p:cNvSpPr>
              <a:spLocks noChangeAspect="1"/>
            </p:cNvSpPr>
            <p:nvPr/>
          </p:nvSpPr>
          <p:spPr bwMode="auto">
            <a:xfrm>
              <a:off x="8126715" y="6307559"/>
              <a:ext cx="976330" cy="550441"/>
            </a:xfrm>
            <a:custGeom>
              <a:avLst/>
              <a:gdLst>
                <a:gd name="T0" fmla="*/ 962 w 972"/>
                <a:gd name="T1" fmla="*/ 344 h 548"/>
                <a:gd name="T2" fmla="*/ 860 w 972"/>
                <a:gd name="T3" fmla="*/ 232 h 548"/>
                <a:gd name="T4" fmla="*/ 972 w 972"/>
                <a:gd name="T5" fmla="*/ 210 h 548"/>
                <a:gd name="T6" fmla="*/ 954 w 972"/>
                <a:gd name="T7" fmla="*/ 122 h 548"/>
                <a:gd name="T8" fmla="*/ 854 w 972"/>
                <a:gd name="T9" fmla="*/ 200 h 548"/>
                <a:gd name="T10" fmla="*/ 834 w 972"/>
                <a:gd name="T11" fmla="*/ 98 h 548"/>
                <a:gd name="T12" fmla="*/ 742 w 972"/>
                <a:gd name="T13" fmla="*/ 320 h 548"/>
                <a:gd name="T14" fmla="*/ 714 w 972"/>
                <a:gd name="T15" fmla="*/ 122 h 548"/>
                <a:gd name="T16" fmla="*/ 636 w 972"/>
                <a:gd name="T17" fmla="*/ 434 h 548"/>
                <a:gd name="T18" fmla="*/ 614 w 972"/>
                <a:gd name="T19" fmla="*/ 422 h 548"/>
                <a:gd name="T20" fmla="*/ 576 w 972"/>
                <a:gd name="T21" fmla="*/ 412 h 548"/>
                <a:gd name="T22" fmla="*/ 552 w 972"/>
                <a:gd name="T23" fmla="*/ 412 h 548"/>
                <a:gd name="T24" fmla="*/ 502 w 972"/>
                <a:gd name="T25" fmla="*/ 312 h 548"/>
                <a:gd name="T26" fmla="*/ 588 w 972"/>
                <a:gd name="T27" fmla="*/ 100 h 548"/>
                <a:gd name="T28" fmla="*/ 440 w 972"/>
                <a:gd name="T29" fmla="*/ 132 h 548"/>
                <a:gd name="T30" fmla="*/ 478 w 972"/>
                <a:gd name="T31" fmla="*/ 24 h 548"/>
                <a:gd name="T32" fmla="*/ 394 w 972"/>
                <a:gd name="T33" fmla="*/ 0 h 548"/>
                <a:gd name="T34" fmla="*/ 410 w 972"/>
                <a:gd name="T35" fmla="*/ 124 h 548"/>
                <a:gd name="T36" fmla="*/ 312 w 972"/>
                <a:gd name="T37" fmla="*/ 88 h 548"/>
                <a:gd name="T38" fmla="*/ 458 w 972"/>
                <a:gd name="T39" fmla="*/ 278 h 548"/>
                <a:gd name="T40" fmla="*/ 272 w 972"/>
                <a:gd name="T41" fmla="*/ 204 h 548"/>
                <a:gd name="T42" fmla="*/ 502 w 972"/>
                <a:gd name="T43" fmla="*/ 426 h 548"/>
                <a:gd name="T44" fmla="*/ 490 w 972"/>
                <a:gd name="T45" fmla="*/ 432 h 548"/>
                <a:gd name="T46" fmla="*/ 470 w 972"/>
                <a:gd name="T47" fmla="*/ 448 h 548"/>
                <a:gd name="T48" fmla="*/ 452 w 972"/>
                <a:gd name="T49" fmla="*/ 468 h 548"/>
                <a:gd name="T50" fmla="*/ 440 w 972"/>
                <a:gd name="T51" fmla="*/ 490 h 548"/>
                <a:gd name="T52" fmla="*/ 332 w 972"/>
                <a:gd name="T53" fmla="*/ 482 h 548"/>
                <a:gd name="T54" fmla="*/ 190 w 972"/>
                <a:gd name="T55" fmla="*/ 302 h 548"/>
                <a:gd name="T56" fmla="*/ 142 w 972"/>
                <a:gd name="T57" fmla="*/ 446 h 548"/>
                <a:gd name="T58" fmla="*/ 70 w 972"/>
                <a:gd name="T59" fmla="*/ 360 h 548"/>
                <a:gd name="T60" fmla="*/ 2 w 972"/>
                <a:gd name="T61" fmla="*/ 420 h 548"/>
                <a:gd name="T62" fmla="*/ 0 w 972"/>
                <a:gd name="T63" fmla="*/ 440 h 548"/>
                <a:gd name="T64" fmla="*/ 34 w 972"/>
                <a:gd name="T65" fmla="*/ 526 h 548"/>
                <a:gd name="T66" fmla="*/ 142 w 972"/>
                <a:gd name="T67" fmla="*/ 472 h 548"/>
                <a:gd name="T68" fmla="*/ 214 w 972"/>
                <a:gd name="T69" fmla="*/ 548 h 548"/>
                <a:gd name="T70" fmla="*/ 310 w 972"/>
                <a:gd name="T71" fmla="*/ 512 h 548"/>
                <a:gd name="T72" fmla="*/ 428 w 972"/>
                <a:gd name="T73" fmla="*/ 538 h 548"/>
                <a:gd name="T74" fmla="*/ 464 w 972"/>
                <a:gd name="T75" fmla="*/ 548 h 548"/>
                <a:gd name="T76" fmla="*/ 466 w 972"/>
                <a:gd name="T77" fmla="*/ 532 h 548"/>
                <a:gd name="T78" fmla="*/ 474 w 972"/>
                <a:gd name="T79" fmla="*/ 504 h 548"/>
                <a:gd name="T80" fmla="*/ 492 w 972"/>
                <a:gd name="T81" fmla="*/ 478 h 548"/>
                <a:gd name="T82" fmla="*/ 516 w 972"/>
                <a:gd name="T83" fmla="*/ 460 h 548"/>
                <a:gd name="T84" fmla="*/ 532 w 972"/>
                <a:gd name="T85" fmla="*/ 454 h 548"/>
                <a:gd name="T86" fmla="*/ 570 w 972"/>
                <a:gd name="T87" fmla="*/ 450 h 548"/>
                <a:gd name="T88" fmla="*/ 606 w 972"/>
                <a:gd name="T89" fmla="*/ 460 h 548"/>
                <a:gd name="T90" fmla="*/ 634 w 972"/>
                <a:gd name="T91" fmla="*/ 482 h 548"/>
                <a:gd name="T92" fmla="*/ 654 w 972"/>
                <a:gd name="T93" fmla="*/ 516 h 548"/>
                <a:gd name="T94" fmla="*/ 658 w 972"/>
                <a:gd name="T95" fmla="*/ 532 h 548"/>
                <a:gd name="T96" fmla="*/ 696 w 972"/>
                <a:gd name="T97" fmla="*/ 548 h 548"/>
                <a:gd name="T98" fmla="*/ 694 w 972"/>
                <a:gd name="T99" fmla="*/ 526 h 548"/>
                <a:gd name="T100" fmla="*/ 690 w 972"/>
                <a:gd name="T101" fmla="*/ 504 h 548"/>
                <a:gd name="T102" fmla="*/ 680 w 972"/>
                <a:gd name="T103" fmla="*/ 480 h 548"/>
                <a:gd name="T104" fmla="*/ 664 w 972"/>
                <a:gd name="T105" fmla="*/ 458 h 548"/>
                <a:gd name="T106" fmla="*/ 962 w 972"/>
                <a:gd name="T107" fmla="*/ 3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2" h="548">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6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r>
              <a:rPr lang="en-US" dirty="0" smtClean="0"/>
              <a:t>10/5/2013</a:t>
            </a:r>
            <a:endParaRPr lang="en-US" dirty="0"/>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r>
              <a:rPr lang="fr-FR" dirty="0" smtClean="0"/>
              <a:t>(C) S T Rappolee 2013</a:t>
            </a:r>
            <a:endParaRPr lang="en-US" dirty="0"/>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4139EF43-E637-4243-A877-F5C90953507B}"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http://www.nationalservice.gov/programs/americorps/americorps-vista/sponsor-vista-project"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z7wMiiz9JVA&amp;feature=youtu.be&amp;src_vid=oanIjMMQ3jk&amp;feature=iv&amp;annotation_id=annotation_3081967689" TargetMode="External"/><Relationship Id="rId2" Type="http://schemas.openxmlformats.org/officeDocument/2006/relationships/hyperlink" Target="https://www.youtube.com/watch?v=Ei_jA-RQ9GE" TargetMode="External"/><Relationship Id="rId1" Type="http://schemas.openxmlformats.org/officeDocument/2006/relationships/slideLayout" Target="../slideLayouts/slideLayout2.xml"/><Relationship Id="rId5" Type="http://schemas.openxmlformats.org/officeDocument/2006/relationships/hyperlink" Target="https://www.youtube.com/watch?v=8XhelxwsPKc" TargetMode="External"/><Relationship Id="rId4" Type="http://schemas.openxmlformats.org/officeDocument/2006/relationships/hyperlink" Target="https://www.youtube.com/watch?v=n1PrV3jtrnM"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duf-34ng6i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1"/>
            <a:ext cx="7772400" cy="2133600"/>
          </a:xfrm>
        </p:spPr>
        <p:txBody>
          <a:bodyPr/>
          <a:lstStyle/>
          <a:p>
            <a:r>
              <a:rPr lang="en-US" dirty="0" smtClean="0"/>
              <a:t>University of Michigan student government as AmeriCorps Vista employer and small business incubator </a:t>
            </a:r>
            <a:endParaRPr lang="en-US" dirty="0"/>
          </a:p>
        </p:txBody>
      </p:sp>
      <p:sp>
        <p:nvSpPr>
          <p:cNvPr id="3" name="Subtitle 2"/>
          <p:cNvSpPr>
            <a:spLocks noGrp="1"/>
          </p:cNvSpPr>
          <p:nvPr>
            <p:ph type="subTitle" idx="1"/>
          </p:nvPr>
        </p:nvSpPr>
        <p:spPr>
          <a:xfrm>
            <a:off x="0" y="2438400"/>
            <a:ext cx="8126622" cy="4267200"/>
          </a:xfrm>
        </p:spPr>
        <p:txBody>
          <a:bodyPr/>
          <a:lstStyle/>
          <a:p>
            <a:pPr marL="342900" indent="-342900">
              <a:buFont typeface="Wingdings" panose="05000000000000000000" pitchFamily="2" charset="2"/>
              <a:buChar char="Ø"/>
            </a:pPr>
            <a:r>
              <a:rPr lang="en-US" dirty="0" smtClean="0"/>
              <a:t>Food truck entrepreneurship program as a community engagement project.</a:t>
            </a:r>
          </a:p>
          <a:p>
            <a:pPr marL="342900" indent="-342900">
              <a:buFont typeface="Wingdings" panose="05000000000000000000" pitchFamily="2" charset="2"/>
              <a:buChar char="Ø"/>
            </a:pPr>
            <a:r>
              <a:rPr lang="en-US" dirty="0" smtClean="0"/>
              <a:t>Food Truck is owned by the student government  with an eye to future ownership sharing with Hud zone eligible employee owners.</a:t>
            </a:r>
          </a:p>
          <a:p>
            <a:pPr marL="342900" indent="-342900">
              <a:buFont typeface="Wingdings" panose="05000000000000000000" pitchFamily="2" charset="2"/>
              <a:buChar char="Ø"/>
            </a:pPr>
            <a:r>
              <a:rPr lang="en-US" dirty="0" smtClean="0"/>
              <a:t>Profits from the truck grow the business; but also fund student government scholarships.</a:t>
            </a:r>
          </a:p>
          <a:p>
            <a:pPr marL="342900" indent="-342900">
              <a:buFont typeface="Wingdings" panose="05000000000000000000" pitchFamily="2" charset="2"/>
              <a:buChar char="Ø"/>
            </a:pPr>
            <a:r>
              <a:rPr lang="en-US" dirty="0" smtClean="0"/>
              <a:t>Food truck developer is the manager of the truck and is the AmeriCorps volunteer, as such she is charged with melding student employees with members of the community who need to be Inspired to be future employee owners</a:t>
            </a:r>
          </a:p>
          <a:p>
            <a:pPr marL="342900" indent="-342900">
              <a:buFont typeface="Wingdings" panose="05000000000000000000" pitchFamily="2" charset="2"/>
              <a:buChar char="Ø"/>
            </a:pP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1</a:t>
            </a:fld>
            <a:endParaRPr lang="en-US" dirty="0"/>
          </a:p>
        </p:txBody>
      </p:sp>
      <p:sp>
        <p:nvSpPr>
          <p:cNvPr id="7" name="Footer Placeholder 6"/>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3848787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134555" cy="1371600"/>
          </a:xfrm>
        </p:spPr>
        <p:txBody>
          <a:bodyPr/>
          <a:lstStyle/>
          <a:p>
            <a:r>
              <a:rPr lang="en-US" dirty="0" smtClean="0"/>
              <a:t>Student government owned food truck as a community economic engine for growth.</a:t>
            </a:r>
            <a:endParaRPr lang="en-US" dirty="0"/>
          </a:p>
        </p:txBody>
      </p:sp>
      <p:sp>
        <p:nvSpPr>
          <p:cNvPr id="3" name="Text Placeholder 2"/>
          <p:cNvSpPr>
            <a:spLocks noGrp="1"/>
          </p:cNvSpPr>
          <p:nvPr>
            <p:ph type="body" idx="1"/>
          </p:nvPr>
        </p:nvSpPr>
        <p:spPr>
          <a:xfrm>
            <a:off x="0" y="1447801"/>
            <a:ext cx="4480718" cy="762000"/>
          </a:xfrm>
        </p:spPr>
        <p:txBody>
          <a:bodyPr/>
          <a:lstStyle/>
          <a:p>
            <a:r>
              <a:rPr lang="en-US" dirty="0" smtClean="0"/>
              <a:t>Student government as grant writer</a:t>
            </a:r>
            <a:endParaRPr lang="en-US" dirty="0"/>
          </a:p>
        </p:txBody>
      </p:sp>
      <p:sp>
        <p:nvSpPr>
          <p:cNvPr id="4" name="Content Placeholder 3"/>
          <p:cNvSpPr>
            <a:spLocks noGrp="1"/>
          </p:cNvSpPr>
          <p:nvPr>
            <p:ph sz="half" idx="2"/>
          </p:nvPr>
        </p:nvSpPr>
        <p:spPr>
          <a:xfrm>
            <a:off x="152400" y="2514600"/>
            <a:ext cx="4480719" cy="4038600"/>
          </a:xfrm>
        </p:spPr>
        <p:txBody>
          <a:bodyPr>
            <a:normAutofit/>
          </a:bodyPr>
          <a:lstStyle/>
          <a:p>
            <a:pPr>
              <a:buFont typeface="Wingdings" panose="05000000000000000000" pitchFamily="2" charset="2"/>
              <a:buChar char="Ø"/>
            </a:pPr>
            <a:r>
              <a:rPr lang="en-US" dirty="0" smtClean="0"/>
              <a:t>Write grants for truck; promise to use cash flow to grow the business, pay scholarships, pay a living wage to all food truck employees with the free capital of the truck.</a:t>
            </a:r>
          </a:p>
          <a:p>
            <a:pPr>
              <a:buFont typeface="Wingdings" panose="05000000000000000000" pitchFamily="2" charset="2"/>
              <a:buChar char="Ø"/>
            </a:pPr>
            <a:r>
              <a:rPr lang="en-US" dirty="0" smtClean="0"/>
              <a:t>Student government will hire employees who are veteran,Hud zone, Michigan works,DHS,student need based and disabled.</a:t>
            </a: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
        <p:nvSpPr>
          <p:cNvPr id="5" name="Text Placeholder 4"/>
          <p:cNvSpPr>
            <a:spLocks noGrp="1"/>
          </p:cNvSpPr>
          <p:nvPr>
            <p:ph type="body" sz="quarter" idx="3"/>
          </p:nvPr>
        </p:nvSpPr>
        <p:spPr>
          <a:xfrm>
            <a:off x="4724400" y="1524000"/>
            <a:ext cx="3410154" cy="865189"/>
          </a:xfrm>
        </p:spPr>
        <p:txBody>
          <a:bodyPr/>
          <a:lstStyle/>
          <a:p>
            <a:r>
              <a:rPr lang="en-US" dirty="0" smtClean="0"/>
              <a:t>University provides AmeriCorps cost sharing </a:t>
            </a:r>
            <a:endParaRPr lang="en-US" dirty="0"/>
          </a:p>
        </p:txBody>
      </p:sp>
      <p:sp>
        <p:nvSpPr>
          <p:cNvPr id="6" name="Content Placeholder 5"/>
          <p:cNvSpPr>
            <a:spLocks noGrp="1"/>
          </p:cNvSpPr>
          <p:nvPr>
            <p:ph sz="quarter" idx="4"/>
          </p:nvPr>
        </p:nvSpPr>
        <p:spPr>
          <a:xfrm>
            <a:off x="4663280" y="2389189"/>
            <a:ext cx="3471275" cy="4240211"/>
          </a:xfrm>
        </p:spPr>
        <p:txBody>
          <a:bodyPr>
            <a:normAutofit fontScale="92500" lnSpcReduction="10000"/>
          </a:bodyPr>
          <a:lstStyle/>
          <a:p>
            <a:pPr>
              <a:buFont typeface="Wingdings" panose="05000000000000000000" pitchFamily="2" charset="2"/>
              <a:buChar char="Ø"/>
            </a:pPr>
            <a:r>
              <a:rPr lang="en-US" dirty="0" smtClean="0"/>
              <a:t>University provides living stipend in the form of a grant of free student housing to a need based student who is a food truck employee or AmeriCorps volunteer.</a:t>
            </a:r>
          </a:p>
          <a:p>
            <a:pPr>
              <a:buFont typeface="Wingdings" panose="05000000000000000000" pitchFamily="2" charset="2"/>
              <a:buChar char="Ø"/>
            </a:pPr>
            <a:r>
              <a:rPr lang="en-US" dirty="0" smtClean="0"/>
              <a:t>Student is allowed the difference in cost of attendance as a financial aid refund.</a:t>
            </a:r>
          </a:p>
          <a:p>
            <a:pPr>
              <a:buFont typeface="Wingdings" panose="05000000000000000000" pitchFamily="2" charset="2"/>
              <a:buChar char="Ø"/>
            </a:pPr>
            <a:r>
              <a:rPr lang="en-US" dirty="0" smtClean="0"/>
              <a:t>University provides parking lots and sidewalk and lawn space to student government owned and partnered food trucks.</a:t>
            </a:r>
          </a:p>
          <a:p>
            <a:pPr>
              <a:buFont typeface="Wingdings" panose="05000000000000000000" pitchFamily="2" charset="2"/>
              <a:buChar char="Ø"/>
            </a:pPr>
            <a:endParaRPr lang="en-US" dirty="0"/>
          </a:p>
        </p:txBody>
      </p:sp>
      <p:sp>
        <p:nvSpPr>
          <p:cNvPr id="9" name="Slide Number Placeholder 8"/>
          <p:cNvSpPr>
            <a:spLocks noGrp="1"/>
          </p:cNvSpPr>
          <p:nvPr>
            <p:ph type="sldNum" sz="quarter" idx="12"/>
          </p:nvPr>
        </p:nvSpPr>
        <p:spPr/>
        <p:txBody>
          <a:bodyPr/>
          <a:lstStyle/>
          <a:p>
            <a:fld id="{4139EF43-E637-4243-A877-F5C90953507B}" type="slidenum">
              <a:rPr lang="en-US" smtClean="0"/>
              <a:t>2</a:t>
            </a:fld>
            <a:endParaRPr lang="en-US" dirty="0"/>
          </a:p>
        </p:txBody>
      </p:sp>
      <p:sp>
        <p:nvSpPr>
          <p:cNvPr id="10" name="Footer Placeholder 9"/>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1437514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0" y="1812927"/>
            <a:ext cx="4480718" cy="576262"/>
          </a:xfrm>
        </p:spPr>
        <p:txBody>
          <a:bodyPr/>
          <a:lstStyle/>
          <a:p>
            <a:r>
              <a:rPr lang="en-US" dirty="0" smtClean="0"/>
              <a:t>Tax and training incentives</a:t>
            </a:r>
            <a:endParaRPr lang="en-US" dirty="0"/>
          </a:p>
        </p:txBody>
      </p:sp>
      <p:sp>
        <p:nvSpPr>
          <p:cNvPr id="4" name="Content Placeholder 3"/>
          <p:cNvSpPr>
            <a:spLocks noGrp="1"/>
          </p:cNvSpPr>
          <p:nvPr>
            <p:ph sz="half" idx="2"/>
          </p:nvPr>
        </p:nvSpPr>
        <p:spPr>
          <a:xfrm>
            <a:off x="381000" y="2389189"/>
            <a:ext cx="4099719" cy="4468811"/>
          </a:xfrm>
        </p:spPr>
        <p:txBody>
          <a:bodyPr/>
          <a:lstStyle/>
          <a:p>
            <a:pPr>
              <a:buFont typeface="Wingdings" panose="05000000000000000000" pitchFamily="2" charset="2"/>
              <a:buChar char="Ø"/>
            </a:pPr>
            <a:r>
              <a:rPr lang="en-US" dirty="0"/>
              <a:t>The food truck will receive tax payments from the IRS as an incentive for employing the above groups</a:t>
            </a:r>
            <a:r>
              <a:rPr lang="en-US" dirty="0" smtClean="0"/>
              <a:t>.</a:t>
            </a:r>
          </a:p>
          <a:p>
            <a:pPr>
              <a:buFont typeface="Wingdings" panose="05000000000000000000" pitchFamily="2" charset="2"/>
              <a:buChar char="Ø"/>
            </a:pPr>
            <a:r>
              <a:rPr lang="en-US" dirty="0" smtClean="0"/>
              <a:t>The food truck will receive Michigan works job training funds.</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
        <p:nvSpPr>
          <p:cNvPr id="5" name="Text Placeholder 4"/>
          <p:cNvSpPr>
            <a:spLocks noGrp="1"/>
          </p:cNvSpPr>
          <p:nvPr>
            <p:ph type="body" sz="quarter" idx="3"/>
          </p:nvPr>
        </p:nvSpPr>
        <p:spPr>
          <a:xfrm>
            <a:off x="4343400" y="1812927"/>
            <a:ext cx="4419600" cy="576262"/>
          </a:xfrm>
        </p:spPr>
        <p:txBody>
          <a:bodyPr/>
          <a:lstStyle/>
          <a:p>
            <a:r>
              <a:rPr lang="en-US" dirty="0" smtClean="0"/>
              <a:t>AmeriCorps contributions</a:t>
            </a:r>
            <a:endParaRPr lang="en-US" dirty="0"/>
          </a:p>
        </p:txBody>
      </p:sp>
      <p:sp>
        <p:nvSpPr>
          <p:cNvPr id="6" name="Content Placeholder 5"/>
          <p:cNvSpPr>
            <a:spLocks noGrp="1"/>
          </p:cNvSpPr>
          <p:nvPr>
            <p:ph sz="quarter" idx="4"/>
          </p:nvPr>
        </p:nvSpPr>
        <p:spPr>
          <a:xfrm>
            <a:off x="4663280" y="2389189"/>
            <a:ext cx="3471275" cy="4468811"/>
          </a:xfrm>
        </p:spPr>
        <p:txBody>
          <a:bodyPr>
            <a:normAutofit/>
          </a:bodyPr>
          <a:lstStyle/>
          <a:p>
            <a:pPr>
              <a:buFont typeface="Wingdings" panose="05000000000000000000" pitchFamily="2" charset="2"/>
              <a:buChar char="Ø"/>
            </a:pPr>
            <a:r>
              <a:rPr lang="en-US" dirty="0">
                <a:solidFill>
                  <a:schemeClr val="bg1">
                    <a:lumMod val="95000"/>
                    <a:lumOff val="5000"/>
                  </a:schemeClr>
                </a:solidFill>
                <a:hlinkClick r:id="rId2"/>
              </a:rPr>
              <a:t>http://</a:t>
            </a:r>
            <a:r>
              <a:rPr lang="en-US" dirty="0" smtClean="0">
                <a:solidFill>
                  <a:schemeClr val="bg1">
                    <a:lumMod val="95000"/>
                    <a:lumOff val="5000"/>
                  </a:schemeClr>
                </a:solidFill>
                <a:hlinkClick r:id="rId2"/>
              </a:rPr>
              <a:t>www.nationalservice.gov/programs/americorps/americorps-vista/sponsor-vista-project</a:t>
            </a:r>
            <a:endParaRPr lang="en-US" dirty="0" smtClean="0">
              <a:solidFill>
                <a:schemeClr val="bg1">
                  <a:lumMod val="95000"/>
                  <a:lumOff val="5000"/>
                </a:schemeClr>
              </a:solidFill>
            </a:endParaRPr>
          </a:p>
          <a:p>
            <a:pPr>
              <a:buFont typeface="Wingdings" panose="05000000000000000000" pitchFamily="2" charset="2"/>
              <a:buChar char="Ø"/>
            </a:pPr>
            <a:r>
              <a:rPr lang="en-US" dirty="0" smtClean="0"/>
              <a:t>AmeriCorps is looking for project sustainability; food truck cash flows and employee and student enthusiasm should provide this.</a:t>
            </a:r>
          </a:p>
          <a:p>
            <a:pPr>
              <a:buFont typeface="Wingdings" panose="05000000000000000000" pitchFamily="2" charset="2"/>
              <a:buChar char="Ø"/>
            </a:pPr>
            <a:r>
              <a:rPr lang="en-US" dirty="0" smtClean="0"/>
              <a:t>Students are our customers!</a:t>
            </a:r>
            <a:endParaRPr lang="en-US" dirty="0"/>
          </a:p>
        </p:txBody>
      </p:sp>
      <p:sp>
        <p:nvSpPr>
          <p:cNvPr id="9" name="Slide Number Placeholder 8"/>
          <p:cNvSpPr>
            <a:spLocks noGrp="1"/>
          </p:cNvSpPr>
          <p:nvPr>
            <p:ph type="sldNum" sz="quarter" idx="12"/>
          </p:nvPr>
        </p:nvSpPr>
        <p:spPr/>
        <p:txBody>
          <a:bodyPr/>
          <a:lstStyle/>
          <a:p>
            <a:fld id="{4139EF43-E637-4243-A877-F5C90953507B}" type="slidenum">
              <a:rPr lang="en-US" smtClean="0"/>
              <a:t>3</a:t>
            </a:fld>
            <a:endParaRPr lang="en-US" dirty="0"/>
          </a:p>
        </p:txBody>
      </p:sp>
      <p:sp>
        <p:nvSpPr>
          <p:cNvPr id="10" name="Footer Placeholder 9"/>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777886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7982155" cy="1600199"/>
          </a:xfrm>
        </p:spPr>
        <p:txBody>
          <a:bodyPr/>
          <a:lstStyle/>
          <a:p>
            <a:r>
              <a:rPr lang="en-US" dirty="0" smtClean="0"/>
              <a:t>Business plan</a:t>
            </a:r>
            <a:endParaRPr lang="en-US" dirty="0"/>
          </a:p>
        </p:txBody>
      </p:sp>
      <p:sp>
        <p:nvSpPr>
          <p:cNvPr id="3" name="Content Placeholder 2"/>
          <p:cNvSpPr>
            <a:spLocks noGrp="1"/>
          </p:cNvSpPr>
          <p:nvPr>
            <p:ph idx="1"/>
          </p:nvPr>
        </p:nvSpPr>
        <p:spPr>
          <a:xfrm>
            <a:off x="304800" y="1066800"/>
            <a:ext cx="8001000" cy="5791200"/>
          </a:xfrm>
        </p:spPr>
        <p:txBody>
          <a:bodyPr/>
          <a:lstStyle/>
          <a:p>
            <a:pPr>
              <a:buFont typeface="Wingdings" panose="05000000000000000000" pitchFamily="2" charset="2"/>
              <a:buChar char="Ø"/>
            </a:pPr>
            <a:r>
              <a:rPr lang="en-US" dirty="0" smtClean="0"/>
              <a:t>Community foundations pay the costs of 5 food trucks over ten years based on performance and AmeriCorps and student government and university partners.</a:t>
            </a:r>
          </a:p>
          <a:p>
            <a:pPr>
              <a:buFont typeface="Wingdings" panose="05000000000000000000" pitchFamily="2" charset="2"/>
              <a:buChar char="Ø"/>
            </a:pPr>
            <a:r>
              <a:rPr lang="en-US" dirty="0" smtClean="0"/>
              <a:t>Student government pledges to use the enhanced cash flow from the free food trucks  to (A) expand the business(B) employ needs based students and members of the community identified through community engagement(C) use cash flow for scholarships(D)pay a living wage to all food truck employees(E)Student government pledges to “let go” of ownership to partial and full ownership of food trucks over a period of time to </a:t>
            </a:r>
            <a:r>
              <a:rPr lang="en-US" dirty="0" smtClean="0">
                <a:solidFill>
                  <a:srgbClr val="FF0000"/>
                </a:solidFill>
              </a:rPr>
              <a:t>employee owners </a:t>
            </a:r>
            <a:r>
              <a:rPr lang="en-US" dirty="0" smtClean="0"/>
              <a:t>and to,(F)use the sale proceeds from sold food trucks to expand this student/community project.</a:t>
            </a:r>
          </a:p>
          <a:p>
            <a:pPr>
              <a:buFont typeface="Wingdings" panose="05000000000000000000" pitchFamily="2" charset="2"/>
              <a:buChar char="Ø"/>
            </a:pP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4</a:t>
            </a:fld>
            <a:endParaRPr lang="en-US" dirty="0"/>
          </a:p>
        </p:txBody>
      </p:sp>
      <p:sp>
        <p:nvSpPr>
          <p:cNvPr id="7" name="Footer Placeholder 6"/>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2600501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bg1"/>
                </a:solidFill>
                <a:hlinkClick r:id="rId2"/>
              </a:rPr>
              <a:t>https://www.youtube.com/watch?v=Ei_jA-RQ9GE</a:t>
            </a:r>
            <a:endParaRPr lang="en-US" dirty="0" smtClean="0">
              <a:solidFill>
                <a:schemeClr val="bg1"/>
              </a:solidFill>
            </a:endParaRPr>
          </a:p>
          <a:p>
            <a:pPr>
              <a:buFont typeface="Wingdings" panose="05000000000000000000" pitchFamily="2" charset="2"/>
              <a:buChar char="Ø"/>
            </a:pPr>
            <a:r>
              <a:rPr lang="en-US" dirty="0">
                <a:solidFill>
                  <a:schemeClr val="bg1"/>
                </a:solidFill>
                <a:hlinkClick r:id="rId3"/>
              </a:rPr>
              <a:t>http://</a:t>
            </a:r>
            <a:r>
              <a:rPr lang="en-US" dirty="0" smtClean="0">
                <a:solidFill>
                  <a:schemeClr val="bg1"/>
                </a:solidFill>
                <a:hlinkClick r:id="rId3"/>
              </a:rPr>
              <a:t>www.youtube.com/watch?v=z7wMiiz9JVA&amp;feature=youtu.be&amp;src_vid=oanIjMMQ3jk&amp;feature=iv&amp;annotation_id=annotation_3081967689</a:t>
            </a:r>
            <a:endParaRPr lang="en-US" dirty="0" smtClean="0">
              <a:solidFill>
                <a:schemeClr val="bg1"/>
              </a:solidFill>
            </a:endParaRPr>
          </a:p>
          <a:p>
            <a:pPr>
              <a:buFont typeface="Wingdings" panose="05000000000000000000" pitchFamily="2" charset="2"/>
              <a:buChar char="Ø"/>
            </a:pPr>
            <a:r>
              <a:rPr lang="en-US" dirty="0">
                <a:solidFill>
                  <a:schemeClr val="bg1"/>
                </a:solidFill>
                <a:hlinkClick r:id="rId4"/>
              </a:rPr>
              <a:t>https://</a:t>
            </a:r>
            <a:r>
              <a:rPr lang="en-US" dirty="0" smtClean="0">
                <a:solidFill>
                  <a:schemeClr val="bg1"/>
                </a:solidFill>
                <a:hlinkClick r:id="rId4"/>
              </a:rPr>
              <a:t>www.youtube.com/watch?v=n1PrV3jtrnM</a:t>
            </a:r>
            <a:endParaRPr lang="en-US" dirty="0" smtClean="0">
              <a:solidFill>
                <a:schemeClr val="bg1"/>
              </a:solidFill>
            </a:endParaRPr>
          </a:p>
          <a:p>
            <a:pPr>
              <a:buFont typeface="Wingdings" panose="05000000000000000000" pitchFamily="2" charset="2"/>
              <a:buChar char="Ø"/>
            </a:pPr>
            <a:r>
              <a:rPr lang="en-US" dirty="0" smtClean="0">
                <a:solidFill>
                  <a:schemeClr val="bg1"/>
                </a:solidFill>
                <a:hlinkClick r:id="rId5"/>
              </a:rPr>
              <a:t>Lansing!    </a:t>
            </a:r>
          </a:p>
          <a:p>
            <a:pPr>
              <a:buFont typeface="Wingdings" panose="05000000000000000000" pitchFamily="2" charset="2"/>
              <a:buChar char="Ø"/>
            </a:pPr>
            <a:r>
              <a:rPr lang="en-US" dirty="0" smtClean="0">
                <a:solidFill>
                  <a:schemeClr val="bg1"/>
                </a:solidFill>
                <a:hlinkClick r:id="rId5"/>
              </a:rPr>
              <a:t>https</a:t>
            </a:r>
            <a:r>
              <a:rPr lang="en-US" dirty="0">
                <a:solidFill>
                  <a:schemeClr val="bg1"/>
                </a:solidFill>
                <a:hlinkClick r:id="rId5"/>
              </a:rPr>
              <a:t>://</a:t>
            </a:r>
            <a:r>
              <a:rPr lang="en-US" dirty="0" smtClean="0">
                <a:solidFill>
                  <a:schemeClr val="bg1"/>
                </a:solidFill>
                <a:hlinkClick r:id="rId5"/>
              </a:rPr>
              <a:t>www.youtube.com/watch?v=8XhelxwsPKc</a:t>
            </a:r>
            <a:endParaRPr lang="en-US" dirty="0" smtClean="0">
              <a:solidFill>
                <a:schemeClr val="bg1"/>
              </a:solidFill>
            </a:endParaRP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5</a:t>
            </a:fld>
            <a:endParaRPr lang="en-US" dirty="0"/>
          </a:p>
        </p:txBody>
      </p:sp>
      <p:sp>
        <p:nvSpPr>
          <p:cNvPr id="7" name="Footer Placeholder 6"/>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3866054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Flint food truck court partners with farmers market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What I have been looking for, a food truck farmers market synergy! And its local</a:t>
            </a:r>
          </a:p>
          <a:p>
            <a:pPr>
              <a:buFont typeface="Wingdings" panose="05000000000000000000" pitchFamily="2" charset="2"/>
              <a:buChar char="Ø"/>
            </a:pPr>
            <a:r>
              <a:rPr lang="en-US" dirty="0">
                <a:hlinkClick r:id="rId2"/>
              </a:rPr>
              <a:t>https://</a:t>
            </a:r>
            <a:r>
              <a:rPr lang="en-US" dirty="0" smtClean="0">
                <a:hlinkClick r:id="rId2"/>
              </a:rPr>
              <a:t>www.youtube.com/watch?v=duf-34ng6i0</a:t>
            </a:r>
            <a:endParaRPr lang="en-US" dirty="0" smtClean="0"/>
          </a:p>
          <a:p>
            <a:pPr>
              <a:buFont typeface="Wingdings" panose="05000000000000000000" pitchFamily="2" charset="2"/>
              <a:buChar char="Ø"/>
            </a:pPr>
            <a:r>
              <a:rPr lang="en-US" dirty="0" smtClean="0"/>
              <a:t>University Michigan  may not want to cooperate with us, seeing us as competition or a threat to their bureaucracy so the farmers market is not that far away</a:t>
            </a: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6</a:t>
            </a:fld>
            <a:endParaRPr lang="en-US" dirty="0"/>
          </a:p>
        </p:txBody>
      </p:sp>
      <p:sp>
        <p:nvSpPr>
          <p:cNvPr id="7" name="Footer Placeholder 6"/>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2066157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USDA , MRS grant to fund a handicap accessible food truck  </a:t>
            </a:r>
            <a:endParaRPr lang="en-US" dirty="0"/>
          </a:p>
        </p:txBody>
      </p:sp>
      <p:sp>
        <p:nvSpPr>
          <p:cNvPr id="3" name="Text Placeholder 2"/>
          <p:cNvSpPr>
            <a:spLocks noGrp="1"/>
          </p:cNvSpPr>
          <p:nvPr>
            <p:ph type="body" idx="1"/>
          </p:nvPr>
        </p:nvSpPr>
        <p:spPr/>
        <p:txBody>
          <a:bodyPr/>
          <a:lstStyle/>
          <a:p>
            <a:r>
              <a:rPr lang="en-US" dirty="0" smtClean="0"/>
              <a:t>USDA SBIR</a:t>
            </a:r>
            <a:endParaRPr lang="en-US" dirty="0"/>
          </a:p>
        </p:txBody>
      </p:sp>
      <p:sp>
        <p:nvSpPr>
          <p:cNvPr id="4" name="Content Placeholder 3"/>
          <p:cNvSpPr>
            <a:spLocks noGrp="1"/>
          </p:cNvSpPr>
          <p:nvPr>
            <p:ph sz="half" idx="2"/>
          </p:nvPr>
        </p:nvSpPr>
        <p:spPr>
          <a:xfrm>
            <a:off x="1009442" y="2389189"/>
            <a:ext cx="3471277" cy="3935411"/>
          </a:xfrm>
        </p:spPr>
        <p:txBody>
          <a:bodyPr/>
          <a:lstStyle/>
          <a:p>
            <a:r>
              <a:rPr lang="en-US" dirty="0" smtClean="0"/>
              <a:t>To design a food truck with wheel chair lifts for excess and egress.</a:t>
            </a:r>
          </a:p>
          <a:p>
            <a:r>
              <a:rPr lang="en-US" dirty="0" smtClean="0"/>
              <a:t>Wheel chair height appropriate  cooking and food preparation surfaces and point of sale/ customer  counter.</a:t>
            </a:r>
          </a:p>
          <a:p>
            <a:r>
              <a:rPr lang="en-US" dirty="0" smtClean="0"/>
              <a:t>We want to maintain intellectual property and manufacturing rights</a:t>
            </a:r>
            <a:endParaRPr lang="en-US" dirty="0"/>
          </a:p>
        </p:txBody>
      </p:sp>
      <p:sp>
        <p:nvSpPr>
          <p:cNvPr id="5" name="Text Placeholder 4"/>
          <p:cNvSpPr>
            <a:spLocks noGrp="1"/>
          </p:cNvSpPr>
          <p:nvPr>
            <p:ph type="body" sz="quarter" idx="3"/>
          </p:nvPr>
        </p:nvSpPr>
        <p:spPr/>
        <p:txBody>
          <a:bodyPr/>
          <a:lstStyle/>
          <a:p>
            <a:r>
              <a:rPr lang="en-US" dirty="0" smtClean="0"/>
              <a:t>MRS Grant making</a:t>
            </a:r>
            <a:endParaRPr lang="en-US" dirty="0"/>
          </a:p>
        </p:txBody>
      </p:sp>
      <p:sp>
        <p:nvSpPr>
          <p:cNvPr id="6" name="Content Placeholder 5"/>
          <p:cNvSpPr>
            <a:spLocks noGrp="1"/>
          </p:cNvSpPr>
          <p:nvPr>
            <p:ph sz="quarter" idx="4"/>
          </p:nvPr>
        </p:nvSpPr>
        <p:spPr/>
        <p:txBody>
          <a:bodyPr/>
          <a:lstStyle/>
          <a:p>
            <a:r>
              <a:rPr lang="en-US" dirty="0" smtClean="0"/>
              <a:t>MRS  job training funds</a:t>
            </a:r>
            <a:endParaRPr lang="en-US" dirty="0"/>
          </a:p>
        </p:txBody>
      </p:sp>
      <p:sp>
        <p:nvSpPr>
          <p:cNvPr id="9" name="Slide Number Placeholder 8"/>
          <p:cNvSpPr>
            <a:spLocks noGrp="1"/>
          </p:cNvSpPr>
          <p:nvPr>
            <p:ph type="sldNum" sz="quarter" idx="12"/>
          </p:nvPr>
        </p:nvSpPr>
        <p:spPr/>
        <p:txBody>
          <a:bodyPr/>
          <a:lstStyle/>
          <a:p>
            <a:fld id="{4139EF43-E637-4243-A877-F5C90953507B}" type="slidenum">
              <a:rPr lang="en-US" smtClean="0"/>
              <a:t>7</a:t>
            </a:fld>
            <a:endParaRPr lang="en-US" dirty="0"/>
          </a:p>
        </p:txBody>
      </p:sp>
      <p:sp>
        <p:nvSpPr>
          <p:cNvPr id="10" name="Footer Placeholder 9"/>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1049984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839200" cy="1447799"/>
          </a:xfrm>
        </p:spPr>
        <p:txBody>
          <a:bodyPr/>
          <a:lstStyle/>
          <a:p>
            <a:r>
              <a:rPr lang="en-US" dirty="0" smtClean="0"/>
              <a:t>S corporation partners with the student government and ESOP partner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11810100"/>
              </p:ext>
            </p:extLst>
          </p:nvPr>
        </p:nvGraphicFramePr>
        <p:xfrm>
          <a:off x="838200" y="2057400"/>
          <a:ext cx="7124700" cy="4052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p:cNvSpPr>
            <a:spLocks noGrp="1"/>
          </p:cNvSpPr>
          <p:nvPr>
            <p:ph type="sldNum" sz="quarter" idx="12"/>
          </p:nvPr>
        </p:nvSpPr>
        <p:spPr/>
        <p:txBody>
          <a:bodyPr/>
          <a:lstStyle/>
          <a:p>
            <a:fld id="{4139EF43-E637-4243-A877-F5C90953507B}" type="slidenum">
              <a:rPr lang="en-US" smtClean="0"/>
              <a:t>8</a:t>
            </a:fld>
            <a:endParaRPr lang="en-US" dirty="0"/>
          </a:p>
        </p:txBody>
      </p:sp>
      <p:sp>
        <p:nvSpPr>
          <p:cNvPr id="8" name="Footer Placeholder 7"/>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2800948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7982155" cy="1524000"/>
          </a:xfrm>
        </p:spPr>
        <p:txBody>
          <a:bodyPr/>
          <a:lstStyle/>
          <a:p>
            <a:r>
              <a:rPr lang="en-US" dirty="0" smtClean="0"/>
              <a:t>ESOP majority owner of S Corporation; individual truck is a minority partner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02261010"/>
              </p:ext>
            </p:extLst>
          </p:nvPr>
        </p:nvGraphicFramePr>
        <p:xfrm>
          <a:off x="1828800" y="1828800"/>
          <a:ext cx="7124700" cy="4052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le 4"/>
          <p:cNvSpPr/>
          <p:nvPr/>
        </p:nvSpPr>
        <p:spPr>
          <a:xfrm>
            <a:off x="457200" y="3657600"/>
            <a:ext cx="17526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Student government</a:t>
            </a:r>
            <a:endParaRPr lang="en-US" dirty="0"/>
          </a:p>
        </p:txBody>
      </p:sp>
      <p:sp>
        <p:nvSpPr>
          <p:cNvPr id="7" name="Oval 6"/>
          <p:cNvSpPr/>
          <p:nvPr/>
        </p:nvSpPr>
        <p:spPr>
          <a:xfrm>
            <a:off x="1143000" y="5638800"/>
            <a:ext cx="1219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Food truck</a:t>
            </a:r>
            <a:endParaRPr lang="en-US" dirty="0"/>
          </a:p>
        </p:txBody>
      </p:sp>
      <p:sp>
        <p:nvSpPr>
          <p:cNvPr id="8" name="Oval 7"/>
          <p:cNvSpPr/>
          <p:nvPr/>
        </p:nvSpPr>
        <p:spPr>
          <a:xfrm>
            <a:off x="1600200" y="2057400"/>
            <a:ext cx="1143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Food truck</a:t>
            </a:r>
            <a:endParaRPr lang="en-US" dirty="0"/>
          </a:p>
        </p:txBody>
      </p:sp>
      <p:sp>
        <p:nvSpPr>
          <p:cNvPr id="9" name="Oval 8"/>
          <p:cNvSpPr/>
          <p:nvPr/>
        </p:nvSpPr>
        <p:spPr>
          <a:xfrm>
            <a:off x="254000" y="1981200"/>
            <a:ext cx="11938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Food truck</a:t>
            </a:r>
            <a:endParaRPr lang="en-US" dirty="0"/>
          </a:p>
        </p:txBody>
      </p:sp>
      <p:cxnSp>
        <p:nvCxnSpPr>
          <p:cNvPr id="11" name="Straight Arrow Connector 10"/>
          <p:cNvCxnSpPr>
            <a:stCxn id="9" idx="4"/>
          </p:cNvCxnSpPr>
          <p:nvPr/>
        </p:nvCxnSpPr>
        <p:spPr>
          <a:xfrm>
            <a:off x="850900" y="2895600"/>
            <a:ext cx="596900" cy="9144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752600" y="2971800"/>
            <a:ext cx="419100" cy="914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333500" y="4648200"/>
            <a:ext cx="419100" cy="1371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Slide Number Placeholder 23"/>
          <p:cNvSpPr>
            <a:spLocks noGrp="1"/>
          </p:cNvSpPr>
          <p:nvPr>
            <p:ph type="sldNum" sz="quarter" idx="12"/>
          </p:nvPr>
        </p:nvSpPr>
        <p:spPr/>
        <p:txBody>
          <a:bodyPr/>
          <a:lstStyle/>
          <a:p>
            <a:fld id="{4139EF43-E637-4243-A877-F5C90953507B}" type="slidenum">
              <a:rPr lang="en-US" smtClean="0"/>
              <a:t>9</a:t>
            </a:fld>
            <a:endParaRPr lang="en-US" dirty="0"/>
          </a:p>
        </p:txBody>
      </p:sp>
      <p:sp>
        <p:nvSpPr>
          <p:cNvPr id="25" name="Footer Placeholder 24"/>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1053998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7982155" cy="2057400"/>
          </a:xfrm>
        </p:spPr>
        <p:txBody>
          <a:bodyPr/>
          <a:lstStyle/>
          <a:p>
            <a:r>
              <a:rPr lang="en-US" dirty="0" smtClean="0"/>
              <a:t>Student government is 100% S Corporation partner at first, Grants pay for 3 to 4 food trucks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7140245"/>
              </p:ext>
            </p:extLst>
          </p:nvPr>
        </p:nvGraphicFramePr>
        <p:xfrm>
          <a:off x="1009650" y="1806575"/>
          <a:ext cx="7124700" cy="4052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p:cNvSpPr>
            <a:spLocks noGrp="1"/>
          </p:cNvSpPr>
          <p:nvPr>
            <p:ph type="sldNum" sz="quarter" idx="12"/>
          </p:nvPr>
        </p:nvSpPr>
        <p:spPr/>
        <p:txBody>
          <a:bodyPr/>
          <a:lstStyle/>
          <a:p>
            <a:fld id="{4139EF43-E637-4243-A877-F5C90953507B}" type="slidenum">
              <a:rPr lang="en-US" smtClean="0"/>
              <a:t>10</a:t>
            </a:fld>
            <a:endParaRPr lang="en-US" dirty="0"/>
          </a:p>
        </p:txBody>
      </p:sp>
      <p:sp>
        <p:nvSpPr>
          <p:cNvPr id="8" name="Footer Placeholder 7"/>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4142214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7982155" cy="1371599"/>
          </a:xfrm>
        </p:spPr>
        <p:txBody>
          <a:bodyPr/>
          <a:lstStyle/>
          <a:p>
            <a:r>
              <a:rPr lang="en-US" dirty="0" smtClean="0"/>
              <a:t>Student government incubates 3 more trucks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10714448"/>
              </p:ext>
            </p:extLst>
          </p:nvPr>
        </p:nvGraphicFramePr>
        <p:xfrm>
          <a:off x="1009650" y="1806575"/>
          <a:ext cx="7124700" cy="4052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p:cNvSpPr>
            <a:spLocks noGrp="1"/>
          </p:cNvSpPr>
          <p:nvPr>
            <p:ph type="sldNum" sz="quarter" idx="12"/>
          </p:nvPr>
        </p:nvSpPr>
        <p:spPr/>
        <p:txBody>
          <a:bodyPr/>
          <a:lstStyle/>
          <a:p>
            <a:fld id="{4139EF43-E637-4243-A877-F5C90953507B}" type="slidenum">
              <a:rPr lang="en-US" smtClean="0"/>
              <a:t>11</a:t>
            </a:fld>
            <a:endParaRPr lang="en-US" dirty="0"/>
          </a:p>
        </p:txBody>
      </p:sp>
      <p:sp>
        <p:nvSpPr>
          <p:cNvPr id="8" name="Footer Placeholder 7"/>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640533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7982155" cy="1371599"/>
          </a:xfrm>
        </p:spPr>
        <p:txBody>
          <a:bodyPr/>
          <a:lstStyle/>
          <a:p>
            <a:r>
              <a:rPr lang="en-US" dirty="0" smtClean="0"/>
              <a:t>Student government sells the 3 food trucks to the ESOP/Food truck partner</a:t>
            </a:r>
            <a:endParaRPr lang="en-US" dirty="0"/>
          </a:p>
        </p:txBody>
      </p:sp>
      <p:sp>
        <p:nvSpPr>
          <p:cNvPr id="3" name="Content Placeholder 2"/>
          <p:cNvSpPr>
            <a:spLocks noGrp="1"/>
          </p:cNvSpPr>
          <p:nvPr>
            <p:ph idx="1"/>
          </p:nvPr>
        </p:nvSpPr>
        <p:spPr/>
        <p:txBody>
          <a:bodyPr/>
          <a:lstStyle/>
          <a:p>
            <a:r>
              <a:rPr lang="en-US" dirty="0" smtClean="0"/>
              <a:t>Student government pledges to plow the sale price back into more food trucks to grow the business and  to incubate yet more  food truck businesses</a:t>
            </a:r>
          </a:p>
          <a:p>
            <a:r>
              <a:rPr lang="en-US" dirty="0" smtClean="0"/>
              <a:t>Our goal is a Portland style food truck flea market</a:t>
            </a:r>
          </a:p>
          <a:p>
            <a:r>
              <a:rPr lang="en-US" dirty="0" smtClean="0"/>
              <a:t>Each food truck sold to the ESOP/S Corporation partner signifies $100,000 back to the student government  incubator</a:t>
            </a:r>
          </a:p>
          <a:p>
            <a:endParaRPr lang="en-US" dirty="0" smtClean="0"/>
          </a:p>
          <a:p>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12</a:t>
            </a:fld>
            <a:endParaRPr lang="en-US" dirty="0"/>
          </a:p>
        </p:txBody>
      </p:sp>
      <p:sp>
        <p:nvSpPr>
          <p:cNvPr id="7" name="Footer Placeholder 6"/>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3782757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Greek council food truck community service project</a:t>
            </a:r>
            <a:endParaRPr lang="en-US" dirty="0"/>
          </a:p>
        </p:txBody>
      </p:sp>
      <p:sp>
        <p:nvSpPr>
          <p:cNvPr id="3" name="Content Placeholder 2"/>
          <p:cNvSpPr>
            <a:spLocks noGrp="1"/>
          </p:cNvSpPr>
          <p:nvPr>
            <p:ph idx="1"/>
          </p:nvPr>
        </p:nvSpPr>
        <p:spPr/>
        <p:txBody>
          <a:bodyPr>
            <a:normAutofit lnSpcReduction="10000"/>
          </a:bodyPr>
          <a:lstStyle/>
          <a:p>
            <a:r>
              <a:rPr lang="en-US" dirty="0" smtClean="0"/>
              <a:t>Partners with the student government food truck incubator project</a:t>
            </a:r>
          </a:p>
          <a:p>
            <a:r>
              <a:rPr lang="en-US" dirty="0" smtClean="0"/>
              <a:t>Greeks Sponsors individual food trucks</a:t>
            </a:r>
          </a:p>
          <a:p>
            <a:r>
              <a:rPr lang="en-US" dirty="0" smtClean="0"/>
              <a:t>Owns individual food trucks as S corporation partners</a:t>
            </a:r>
          </a:p>
          <a:p>
            <a:r>
              <a:rPr lang="en-US" dirty="0" smtClean="0"/>
              <a:t>Incubates additional food trucks to empower the working poor, student owners, the ESOP.</a:t>
            </a:r>
          </a:p>
          <a:p>
            <a:r>
              <a:rPr lang="en-US" dirty="0" smtClean="0"/>
              <a:t>Greeks provide an untapped reservoir of food truck entrepreneurship, innovation and drive to help student government become a major economic force for social entrepreneurship.</a:t>
            </a:r>
          </a:p>
          <a:p>
            <a:r>
              <a:rPr lang="en-US" dirty="0" smtClean="0"/>
              <a:t>Greeks could be a motivated customer base! Especially for their houses truck!  </a:t>
            </a:r>
          </a:p>
          <a:p>
            <a:endParaRPr lang="en-US" dirty="0"/>
          </a:p>
        </p:txBody>
      </p:sp>
      <p:sp>
        <p:nvSpPr>
          <p:cNvPr id="4" name="Footer Placeholder 3"/>
          <p:cNvSpPr>
            <a:spLocks noGrp="1"/>
          </p:cNvSpPr>
          <p:nvPr>
            <p:ph type="ftr" sz="quarter" idx="11"/>
          </p:nvPr>
        </p:nvSpPr>
        <p:spPr/>
        <p:txBody>
          <a:bodyPr/>
          <a:lstStyle/>
          <a:p>
            <a:r>
              <a:rPr lang="fr-FR" dirty="0" smtClean="0"/>
              <a:t>(C) S T Rappolee 2013</a:t>
            </a:r>
            <a:endParaRPr lang="en-US" dirty="0"/>
          </a:p>
        </p:txBody>
      </p:sp>
      <p:sp>
        <p:nvSpPr>
          <p:cNvPr id="5" name="Slide Number Placeholder 4"/>
          <p:cNvSpPr>
            <a:spLocks noGrp="1"/>
          </p:cNvSpPr>
          <p:nvPr>
            <p:ph type="sldNum" sz="quarter" idx="12"/>
          </p:nvPr>
        </p:nvSpPr>
        <p:spPr/>
        <p:txBody>
          <a:bodyPr/>
          <a:lstStyle/>
          <a:p>
            <a:fld id="{4139EF43-E637-4243-A877-F5C90953507B}" type="slidenum">
              <a:rPr lang="en-US" smtClean="0"/>
              <a:t>13</a:t>
            </a:fld>
            <a:endParaRPr lang="en-US" dirty="0"/>
          </a:p>
        </p:txBody>
      </p:sp>
    </p:spTree>
    <p:extLst>
      <p:ext uri="{BB962C8B-B14F-4D97-AF65-F5344CB8AC3E}">
        <p14:creationId xmlns:p14="http://schemas.microsoft.com/office/powerpoint/2010/main" val="1965712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ESOP as our leveraged equity partner</a:t>
            </a:r>
            <a:endParaRPr lang="en-US" dirty="0"/>
          </a:p>
        </p:txBody>
      </p:sp>
      <p:sp>
        <p:nvSpPr>
          <p:cNvPr id="3" name="Content Placeholder 2"/>
          <p:cNvSpPr>
            <a:spLocks noGrp="1"/>
          </p:cNvSpPr>
          <p:nvPr>
            <p:ph idx="1"/>
          </p:nvPr>
        </p:nvSpPr>
        <p:spPr/>
        <p:txBody>
          <a:bodyPr/>
          <a:lstStyle/>
          <a:p>
            <a:r>
              <a:rPr lang="en-US" dirty="0" smtClean="0"/>
              <a:t>Student government is in the business  of incubating social entrepreneurial opportunity's in the community; as such the ESOP can borrow to purchase food trucks from student government, returning equity to student government and redeploying that equity to grow the business.</a:t>
            </a:r>
          </a:p>
          <a:p>
            <a:r>
              <a:rPr lang="en-US" dirty="0" smtClean="0"/>
              <a:t>The employees who own the ESOP gain equity as the ESOP loan is paid off.</a:t>
            </a:r>
          </a:p>
          <a:p>
            <a:endParaRPr lang="en-US" dirty="0"/>
          </a:p>
        </p:txBody>
      </p:sp>
      <p:sp>
        <p:nvSpPr>
          <p:cNvPr id="4" name="Footer Placeholder 3"/>
          <p:cNvSpPr>
            <a:spLocks noGrp="1"/>
          </p:cNvSpPr>
          <p:nvPr>
            <p:ph type="ftr" sz="quarter" idx="11"/>
          </p:nvPr>
        </p:nvSpPr>
        <p:spPr/>
        <p:txBody>
          <a:bodyPr/>
          <a:lstStyle/>
          <a:p>
            <a:r>
              <a:rPr lang="fr-FR" dirty="0" smtClean="0"/>
              <a:t>(C) S T Rappolee 2013</a:t>
            </a:r>
            <a:endParaRPr lang="en-US" dirty="0"/>
          </a:p>
        </p:txBody>
      </p:sp>
      <p:sp>
        <p:nvSpPr>
          <p:cNvPr id="5" name="Slide Number Placeholder 4"/>
          <p:cNvSpPr>
            <a:spLocks noGrp="1"/>
          </p:cNvSpPr>
          <p:nvPr>
            <p:ph type="sldNum" sz="quarter" idx="12"/>
          </p:nvPr>
        </p:nvSpPr>
        <p:spPr/>
        <p:txBody>
          <a:bodyPr/>
          <a:lstStyle/>
          <a:p>
            <a:fld id="{4139EF43-E637-4243-A877-F5C90953507B}" type="slidenum">
              <a:rPr lang="en-US" smtClean="0"/>
              <a:t>14</a:t>
            </a:fld>
            <a:endParaRPr lang="en-US" dirty="0"/>
          </a:p>
        </p:txBody>
      </p:sp>
    </p:spTree>
    <p:extLst>
      <p:ext uri="{BB962C8B-B14F-4D97-AF65-F5344CB8AC3E}">
        <p14:creationId xmlns:p14="http://schemas.microsoft.com/office/powerpoint/2010/main" val="697932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1"/>
            <a:ext cx="8134555" cy="1143000"/>
          </a:xfrm>
        </p:spPr>
        <p:txBody>
          <a:bodyPr/>
          <a:lstStyle/>
          <a:p>
            <a:r>
              <a:rPr lang="en-US" dirty="0" smtClean="0"/>
              <a:t>ESOP as community  social entrepreneurship vehicle</a:t>
            </a:r>
            <a:endParaRPr lang="en-US" dirty="0"/>
          </a:p>
        </p:txBody>
      </p:sp>
      <p:sp>
        <p:nvSpPr>
          <p:cNvPr id="3" name="Content Placeholder 2"/>
          <p:cNvSpPr>
            <a:spLocks noGrp="1"/>
          </p:cNvSpPr>
          <p:nvPr>
            <p:ph idx="1"/>
          </p:nvPr>
        </p:nvSpPr>
        <p:spPr>
          <a:xfrm>
            <a:off x="152400" y="1219201"/>
            <a:ext cx="7982155" cy="4639598"/>
          </a:xfrm>
        </p:spPr>
        <p:txBody>
          <a:bodyPr/>
          <a:lstStyle/>
          <a:p>
            <a:r>
              <a:rPr lang="en-US" dirty="0" smtClean="0"/>
              <a:t>Food truck ESOP employees can move about between food trucks in the S corporation, as such there ownership equity is portable!</a:t>
            </a:r>
          </a:p>
          <a:p>
            <a:r>
              <a:rPr lang="en-US" dirty="0" smtClean="0"/>
              <a:t>Minimum wage employees are the most likely to need government and non profit support, and many will be minimum wage workers for their entire carriers.</a:t>
            </a:r>
          </a:p>
          <a:p>
            <a:r>
              <a:rPr lang="en-US" dirty="0" smtClean="0"/>
              <a:t>A ESOP allows for many decades of cash flow from food sales to become future wealth to other wise poor people.</a:t>
            </a:r>
          </a:p>
          <a:p>
            <a:r>
              <a:rPr lang="en-US" dirty="0" smtClean="0"/>
              <a:t>Creative motivated ESOP workers can become S Corporation owners or managers, upward mobility!</a:t>
            </a:r>
          </a:p>
          <a:p>
            <a:r>
              <a:rPr lang="en-US" dirty="0" smtClean="0"/>
              <a:t> student  government, Greeks, other students could go to work at this project full time after graduation!</a:t>
            </a:r>
          </a:p>
          <a:p>
            <a:endParaRPr lang="en-US" dirty="0"/>
          </a:p>
        </p:txBody>
      </p:sp>
      <p:sp>
        <p:nvSpPr>
          <p:cNvPr id="4" name="Footer Placeholder 3"/>
          <p:cNvSpPr>
            <a:spLocks noGrp="1"/>
          </p:cNvSpPr>
          <p:nvPr>
            <p:ph type="ftr" sz="quarter" idx="11"/>
          </p:nvPr>
        </p:nvSpPr>
        <p:spPr/>
        <p:txBody>
          <a:bodyPr/>
          <a:lstStyle/>
          <a:p>
            <a:r>
              <a:rPr lang="fr-FR" dirty="0" smtClean="0"/>
              <a:t>(C) S T Rappolee 2013</a:t>
            </a:r>
            <a:endParaRPr lang="en-US" dirty="0"/>
          </a:p>
        </p:txBody>
      </p:sp>
      <p:sp>
        <p:nvSpPr>
          <p:cNvPr id="5" name="Slide Number Placeholder 4"/>
          <p:cNvSpPr>
            <a:spLocks noGrp="1"/>
          </p:cNvSpPr>
          <p:nvPr>
            <p:ph type="sldNum" sz="quarter" idx="12"/>
          </p:nvPr>
        </p:nvSpPr>
        <p:spPr/>
        <p:txBody>
          <a:bodyPr/>
          <a:lstStyle/>
          <a:p>
            <a:fld id="{4139EF43-E637-4243-A877-F5C90953507B}" type="slidenum">
              <a:rPr lang="en-US" smtClean="0"/>
              <a:t>15</a:t>
            </a:fld>
            <a:endParaRPr lang="en-US" dirty="0"/>
          </a:p>
        </p:txBody>
      </p:sp>
    </p:spTree>
    <p:extLst>
      <p:ext uri="{BB962C8B-B14F-4D97-AF65-F5344CB8AC3E}">
        <p14:creationId xmlns:p14="http://schemas.microsoft.com/office/powerpoint/2010/main" val="1931658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534400" cy="1371599"/>
          </a:xfrm>
        </p:spPr>
        <p:txBody>
          <a:bodyPr/>
          <a:lstStyle/>
          <a:p>
            <a:r>
              <a:rPr lang="en-US" dirty="0" smtClean="0"/>
              <a:t>Student government owned business incubator as a model national AmeriCorps Vista  program</a:t>
            </a:r>
            <a:endParaRPr lang="en-US" dirty="0"/>
          </a:p>
        </p:txBody>
      </p:sp>
      <p:sp>
        <p:nvSpPr>
          <p:cNvPr id="3" name="Content Placeholder 2"/>
          <p:cNvSpPr>
            <a:spLocks noGrp="1"/>
          </p:cNvSpPr>
          <p:nvPr>
            <p:ph idx="1"/>
          </p:nvPr>
        </p:nvSpPr>
        <p:spPr>
          <a:xfrm>
            <a:off x="152400" y="1807361"/>
            <a:ext cx="7982155" cy="4288639"/>
          </a:xfrm>
        </p:spPr>
        <p:txBody>
          <a:bodyPr>
            <a:normAutofit fontScale="92500" lnSpcReduction="10000"/>
          </a:bodyPr>
          <a:lstStyle/>
          <a:p>
            <a:r>
              <a:rPr lang="en-US" dirty="0" smtClean="0"/>
              <a:t>The Food truck </a:t>
            </a:r>
            <a:r>
              <a:rPr lang="en-US" dirty="0"/>
              <a:t>employee ownership“coach</a:t>
            </a:r>
            <a:r>
              <a:rPr lang="en-US" dirty="0" smtClean="0"/>
              <a:t>”/manager should be repeated for every truck; work force training funds could be our partner here as well**(subsidy).</a:t>
            </a:r>
          </a:p>
          <a:p>
            <a:r>
              <a:rPr lang="en-US" dirty="0" smtClean="0"/>
              <a:t>Food truck coach is our ESOP motivational cheerleader, she encourages the working poor and all others to contribute innovation in service to reduce employee turnover***</a:t>
            </a:r>
          </a:p>
          <a:p>
            <a:r>
              <a:rPr lang="en-US" dirty="0" smtClean="0"/>
              <a:t>MRS provides funding for our disabled employees and S corporation partners who are disabled( subsidy).</a:t>
            </a:r>
          </a:p>
          <a:p>
            <a:r>
              <a:rPr lang="en-US" dirty="0" smtClean="0"/>
              <a:t>IRS provides a tax credit for handicap and veteran employees (subsidy)</a:t>
            </a:r>
          </a:p>
          <a:p>
            <a:r>
              <a:rPr lang="en-US" dirty="0" smtClean="0"/>
              <a:t>If we share these subsidies to the employee as a retention bonus we could achieve to aims,(1) our social entrepreneurship goals and,(2) reducing the high costs of ESOP employee turnover.</a:t>
            </a:r>
          </a:p>
          <a:p>
            <a:r>
              <a:rPr lang="en-US" dirty="0" smtClean="0"/>
              <a:t>  Most of these subsidies last only a year so we should “bank” them  </a:t>
            </a:r>
            <a:endParaRPr lang="en-US" dirty="0"/>
          </a:p>
        </p:txBody>
      </p:sp>
      <p:sp>
        <p:nvSpPr>
          <p:cNvPr id="4" name="Footer Placeholder 3"/>
          <p:cNvSpPr>
            <a:spLocks noGrp="1"/>
          </p:cNvSpPr>
          <p:nvPr>
            <p:ph type="ftr" sz="quarter" idx="11"/>
          </p:nvPr>
        </p:nvSpPr>
        <p:spPr/>
        <p:txBody>
          <a:bodyPr/>
          <a:lstStyle/>
          <a:p>
            <a:r>
              <a:rPr lang="fr-FR" dirty="0" smtClean="0"/>
              <a:t>(C) S T Rappolee 2013</a:t>
            </a:r>
            <a:endParaRPr lang="en-US" dirty="0"/>
          </a:p>
        </p:txBody>
      </p:sp>
      <p:sp>
        <p:nvSpPr>
          <p:cNvPr id="5" name="Slide Number Placeholder 4"/>
          <p:cNvSpPr>
            <a:spLocks noGrp="1"/>
          </p:cNvSpPr>
          <p:nvPr>
            <p:ph type="sldNum" sz="quarter" idx="12"/>
          </p:nvPr>
        </p:nvSpPr>
        <p:spPr/>
        <p:txBody>
          <a:bodyPr/>
          <a:lstStyle/>
          <a:p>
            <a:fld id="{4139EF43-E637-4243-A877-F5C90953507B}" type="slidenum">
              <a:rPr lang="en-US" smtClean="0"/>
              <a:t>16</a:t>
            </a:fld>
            <a:endParaRPr lang="en-US" dirty="0"/>
          </a:p>
        </p:txBody>
      </p:sp>
    </p:spTree>
    <p:extLst>
      <p:ext uri="{BB962C8B-B14F-4D97-AF65-F5344CB8AC3E}">
        <p14:creationId xmlns:p14="http://schemas.microsoft.com/office/powerpoint/2010/main" val="1821477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685799"/>
          </a:xfrm>
        </p:spPr>
        <p:txBody>
          <a:bodyPr/>
          <a:lstStyle/>
          <a:p>
            <a:r>
              <a:rPr lang="en-US" dirty="0" smtClean="0"/>
              <a:t>Banked government incentives</a:t>
            </a:r>
            <a:endParaRPr lang="en-US" dirty="0"/>
          </a:p>
        </p:txBody>
      </p:sp>
      <p:sp>
        <p:nvSpPr>
          <p:cNvPr id="3" name="Content Placeholder 2"/>
          <p:cNvSpPr>
            <a:spLocks noGrp="1"/>
          </p:cNvSpPr>
          <p:nvPr>
            <p:ph idx="1"/>
          </p:nvPr>
        </p:nvSpPr>
        <p:spPr>
          <a:xfrm>
            <a:off x="76200" y="838200"/>
            <a:ext cx="8763000" cy="5562599"/>
          </a:xfrm>
        </p:spPr>
        <p:txBody>
          <a:bodyPr>
            <a:normAutofit/>
          </a:bodyPr>
          <a:lstStyle/>
          <a:p>
            <a:r>
              <a:rPr lang="en-US" dirty="0" smtClean="0"/>
              <a:t>IRS veteran/disabled incentives involve 20 to 40 hours a week and the employee must work most or all of that year,</a:t>
            </a:r>
          </a:p>
          <a:p>
            <a:r>
              <a:rPr lang="en-US" dirty="0" smtClean="0"/>
              <a:t>So we must provide a rebate of the incentive to the employee, to provide that incentive to stay, some incentives must be short term and others long term.</a:t>
            </a:r>
          </a:p>
          <a:p>
            <a:r>
              <a:rPr lang="en-US" dirty="0" smtClean="0"/>
              <a:t>So one incentive would be to pay a living wage or higher, the food trucks bought with grant money  could easily do this but what about future ESOP employees? could we translate non profit cash flows to the benefit of the future low wage ESOP employee?</a:t>
            </a:r>
          </a:p>
          <a:p>
            <a:r>
              <a:rPr lang="en-US" dirty="0" smtClean="0"/>
              <a:t>Can we insure student government honors this pledge? An employee hand book might work here as a start, for the shorter term. After all a percentage of employees will stay beyond the first year thus earning the employer the IRS credit.</a:t>
            </a:r>
          </a:p>
          <a:p>
            <a:r>
              <a:rPr lang="en-US" dirty="0" smtClean="0"/>
              <a:t>others will be subsidized week to week by MRS/VA/work force funds, this funding could provide the living wage incentives, the IRS incentive could be the year end bonus!</a:t>
            </a:r>
            <a:endParaRPr lang="en-US" dirty="0"/>
          </a:p>
        </p:txBody>
      </p:sp>
      <p:sp>
        <p:nvSpPr>
          <p:cNvPr id="4" name="Footer Placeholder 3"/>
          <p:cNvSpPr>
            <a:spLocks noGrp="1"/>
          </p:cNvSpPr>
          <p:nvPr>
            <p:ph type="ftr" sz="quarter" idx="11"/>
          </p:nvPr>
        </p:nvSpPr>
        <p:spPr/>
        <p:txBody>
          <a:bodyPr/>
          <a:lstStyle/>
          <a:p>
            <a:r>
              <a:rPr lang="fr-FR" dirty="0" smtClean="0"/>
              <a:t>(C) S T Rappolee 2013</a:t>
            </a:r>
            <a:endParaRPr lang="en-US" dirty="0"/>
          </a:p>
        </p:txBody>
      </p:sp>
      <p:sp>
        <p:nvSpPr>
          <p:cNvPr id="5" name="Slide Number Placeholder 4"/>
          <p:cNvSpPr>
            <a:spLocks noGrp="1"/>
          </p:cNvSpPr>
          <p:nvPr>
            <p:ph type="sldNum" sz="quarter" idx="12"/>
          </p:nvPr>
        </p:nvSpPr>
        <p:spPr/>
        <p:txBody>
          <a:bodyPr/>
          <a:lstStyle/>
          <a:p>
            <a:fld id="{4139EF43-E637-4243-A877-F5C90953507B}" type="slidenum">
              <a:rPr lang="en-US" smtClean="0"/>
              <a:t>17</a:t>
            </a:fld>
            <a:endParaRPr lang="en-US" dirty="0"/>
          </a:p>
        </p:txBody>
      </p:sp>
    </p:spTree>
    <p:extLst>
      <p:ext uri="{BB962C8B-B14F-4D97-AF65-F5344CB8AC3E}">
        <p14:creationId xmlns:p14="http://schemas.microsoft.com/office/powerpoint/2010/main" val="433594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16900" cy="1371599"/>
          </a:xfrm>
        </p:spPr>
        <p:txBody>
          <a:bodyPr/>
          <a:lstStyle/>
          <a:p>
            <a:r>
              <a:rPr lang="en-US" dirty="0" smtClean="0"/>
              <a:t>Transferring subsidy's to the future ESOP working poor; the mechanisms</a:t>
            </a:r>
            <a:endParaRPr lang="en-US" dirty="0"/>
          </a:p>
        </p:txBody>
      </p:sp>
      <p:sp>
        <p:nvSpPr>
          <p:cNvPr id="3" name="Content Placeholder 2"/>
          <p:cNvSpPr>
            <a:spLocks noGrp="1"/>
          </p:cNvSpPr>
          <p:nvPr>
            <p:ph idx="1"/>
          </p:nvPr>
        </p:nvSpPr>
        <p:spPr>
          <a:xfrm>
            <a:off x="0" y="1807361"/>
            <a:ext cx="8610600" cy="4288639"/>
          </a:xfrm>
        </p:spPr>
        <p:txBody>
          <a:bodyPr/>
          <a:lstStyle/>
          <a:p>
            <a:r>
              <a:rPr lang="en-US" dirty="0" smtClean="0"/>
              <a:t>Subsidy's to the business equal to equity to the student government/non profit/Greek/student organization. Some  of this could be transfer to the employee quarterly  in the first year but the non profit could when selling the food truck to the S corporation/ESOP  reimburse that loyal low wage employee who has stayed the course .</a:t>
            </a:r>
          </a:p>
          <a:p>
            <a:r>
              <a:rPr lang="en-US" dirty="0" smtClean="0"/>
              <a:t>The NCEO once did a study on methods on providing employee equity to the non profit employee, how do you do this?</a:t>
            </a:r>
          </a:p>
          <a:p>
            <a:r>
              <a:rPr lang="en-US" dirty="0" smtClean="0"/>
              <a:t>The Unitarian church came up with a method to reimburses ministers who had excess to a church provided home but would not have home equity built up over decades after retirement, the church put funds into a fund that over decades would equal to the retirement fund.</a:t>
            </a:r>
          </a:p>
          <a:p>
            <a:r>
              <a:rPr lang="en-US" dirty="0" smtClean="0"/>
              <a:t>I suggest that a non profit food truck employee who stays the course</a:t>
            </a:r>
            <a:endParaRPr lang="en-US" dirty="0"/>
          </a:p>
        </p:txBody>
      </p:sp>
      <p:sp>
        <p:nvSpPr>
          <p:cNvPr id="4" name="Footer Placeholder 3"/>
          <p:cNvSpPr>
            <a:spLocks noGrp="1"/>
          </p:cNvSpPr>
          <p:nvPr>
            <p:ph type="ftr" sz="quarter" idx="11"/>
          </p:nvPr>
        </p:nvSpPr>
        <p:spPr/>
        <p:txBody>
          <a:bodyPr/>
          <a:lstStyle/>
          <a:p>
            <a:r>
              <a:rPr lang="fr-FR" dirty="0" smtClean="0"/>
              <a:t>(C) S T Rappolee 2013</a:t>
            </a:r>
            <a:endParaRPr lang="en-US" dirty="0"/>
          </a:p>
        </p:txBody>
      </p:sp>
      <p:sp>
        <p:nvSpPr>
          <p:cNvPr id="5" name="Slide Number Placeholder 4"/>
          <p:cNvSpPr>
            <a:spLocks noGrp="1"/>
          </p:cNvSpPr>
          <p:nvPr>
            <p:ph type="sldNum" sz="quarter" idx="12"/>
          </p:nvPr>
        </p:nvSpPr>
        <p:spPr/>
        <p:txBody>
          <a:bodyPr/>
          <a:lstStyle/>
          <a:p>
            <a:fld id="{4139EF43-E637-4243-A877-F5C90953507B}" type="slidenum">
              <a:rPr lang="en-US" smtClean="0"/>
              <a:t>18</a:t>
            </a:fld>
            <a:endParaRPr lang="en-US" dirty="0"/>
          </a:p>
        </p:txBody>
      </p:sp>
    </p:spTree>
    <p:extLst>
      <p:ext uri="{BB962C8B-B14F-4D97-AF65-F5344CB8AC3E}">
        <p14:creationId xmlns:p14="http://schemas.microsoft.com/office/powerpoint/2010/main" val="2871461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134555" cy="1904999"/>
          </a:xfrm>
        </p:spPr>
        <p:txBody>
          <a:bodyPr/>
          <a:lstStyle/>
          <a:p>
            <a:r>
              <a:rPr lang="en-US" dirty="0" smtClean="0"/>
              <a:t>Non profit food truck employee equity when sold to ESOP, what would be the mechanism?  </a:t>
            </a:r>
            <a:endParaRPr lang="en-US" dirty="0"/>
          </a:p>
        </p:txBody>
      </p:sp>
      <p:sp>
        <p:nvSpPr>
          <p:cNvPr id="3" name="Content Placeholder 2"/>
          <p:cNvSpPr>
            <a:spLocks noGrp="1"/>
          </p:cNvSpPr>
          <p:nvPr>
            <p:ph idx="1"/>
          </p:nvPr>
        </p:nvSpPr>
        <p:spPr>
          <a:xfrm>
            <a:off x="0" y="1676401"/>
            <a:ext cx="8686800" cy="4648200"/>
          </a:xfrm>
        </p:spPr>
        <p:txBody>
          <a:bodyPr>
            <a:normAutofit fontScale="92500" lnSpcReduction="10000"/>
          </a:bodyPr>
          <a:lstStyle/>
          <a:p>
            <a:r>
              <a:rPr lang="en-US" dirty="0" smtClean="0"/>
              <a:t>IRS veteran incentive; $10,000 if works 40 hours over one year. half for 20 hours a week</a:t>
            </a:r>
          </a:p>
          <a:p>
            <a:r>
              <a:rPr lang="en-US" dirty="0" smtClean="0"/>
              <a:t>IRS disabled; ?</a:t>
            </a:r>
          </a:p>
          <a:p>
            <a:r>
              <a:rPr lang="en-US" dirty="0" smtClean="0"/>
              <a:t>MRS; ?</a:t>
            </a:r>
          </a:p>
          <a:p>
            <a:r>
              <a:rPr lang="en-US" dirty="0" smtClean="0"/>
              <a:t>Work force training funds; ?</a:t>
            </a:r>
          </a:p>
          <a:p>
            <a:r>
              <a:rPr lang="en-US" dirty="0" smtClean="0"/>
              <a:t>Pay living wage with MRS/ work force; weekly/quarterly  bonus for staying at 40 hours</a:t>
            </a:r>
          </a:p>
          <a:p>
            <a:r>
              <a:rPr lang="en-US" dirty="0" smtClean="0"/>
              <a:t>Pay quarterly into a home ownership fund in partnership with local partners</a:t>
            </a:r>
          </a:p>
          <a:p>
            <a:r>
              <a:rPr lang="en-US" dirty="0" smtClean="0"/>
              <a:t>Pay a quarterly/yearly wage retention bonus</a:t>
            </a:r>
          </a:p>
          <a:p>
            <a:r>
              <a:rPr lang="en-US" dirty="0" smtClean="0"/>
              <a:t>When Student government sells the food truck this loyal  employee receives a “equity” compensation (How?)I would argue for a ESOP share but I am not sure of the IRS rule making here, do we need a IRS rule making letter? We may have to simply pay the non profit employee a cash bonus when the business sells based on service and longevity</a:t>
            </a:r>
          </a:p>
          <a:p>
            <a:endParaRPr lang="en-US" dirty="0" smtClean="0"/>
          </a:p>
          <a:p>
            <a:endParaRPr lang="en-US" dirty="0"/>
          </a:p>
        </p:txBody>
      </p:sp>
      <p:sp>
        <p:nvSpPr>
          <p:cNvPr id="4" name="Footer Placeholder 3"/>
          <p:cNvSpPr>
            <a:spLocks noGrp="1"/>
          </p:cNvSpPr>
          <p:nvPr>
            <p:ph type="ftr" sz="quarter" idx="11"/>
          </p:nvPr>
        </p:nvSpPr>
        <p:spPr/>
        <p:txBody>
          <a:bodyPr/>
          <a:lstStyle/>
          <a:p>
            <a:r>
              <a:rPr lang="fr-FR" dirty="0" smtClean="0"/>
              <a:t>(C) S T Rappolee 2013</a:t>
            </a:r>
            <a:endParaRPr lang="en-US" dirty="0"/>
          </a:p>
        </p:txBody>
      </p:sp>
      <p:sp>
        <p:nvSpPr>
          <p:cNvPr id="5" name="Slide Number Placeholder 4"/>
          <p:cNvSpPr>
            <a:spLocks noGrp="1"/>
          </p:cNvSpPr>
          <p:nvPr>
            <p:ph type="sldNum" sz="quarter" idx="12"/>
          </p:nvPr>
        </p:nvSpPr>
        <p:spPr/>
        <p:txBody>
          <a:bodyPr/>
          <a:lstStyle/>
          <a:p>
            <a:fld id="{4139EF43-E637-4243-A877-F5C90953507B}" type="slidenum">
              <a:rPr lang="en-US" smtClean="0"/>
              <a:t>19</a:t>
            </a:fld>
            <a:endParaRPr lang="en-US" dirty="0"/>
          </a:p>
        </p:txBody>
      </p:sp>
    </p:spTree>
    <p:extLst>
      <p:ext uri="{BB962C8B-B14F-4D97-AF65-F5344CB8AC3E}">
        <p14:creationId xmlns:p14="http://schemas.microsoft.com/office/powerpoint/2010/main" val="1020238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Regulations and our charter</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The food truck as gifts must never be sold as this may have IRS effects.</a:t>
            </a:r>
          </a:p>
          <a:p>
            <a:pPr>
              <a:buFont typeface="Wingdings" panose="05000000000000000000" pitchFamily="2" charset="2"/>
              <a:buChar char="Ø"/>
            </a:pPr>
            <a:r>
              <a:rPr lang="en-US" dirty="0" smtClean="0"/>
              <a:t>Cash flow from gift food truck can purchase additional food trucks.</a:t>
            </a:r>
          </a:p>
          <a:p>
            <a:pPr>
              <a:buFont typeface="Wingdings" panose="05000000000000000000" pitchFamily="2" charset="2"/>
              <a:buChar char="Ø"/>
            </a:pPr>
            <a:r>
              <a:rPr lang="en-US" dirty="0" smtClean="0"/>
              <a:t>Additional food trucks test concepts and partnerships; it is our goal to sell these to student and community employee entrepreneurs. </a:t>
            </a:r>
          </a:p>
          <a:p>
            <a:pPr>
              <a:buFont typeface="Wingdings" panose="05000000000000000000" pitchFamily="2" charset="2"/>
              <a:buChar char="Ø"/>
            </a:pPr>
            <a:r>
              <a:rPr lang="en-US" dirty="0" smtClean="0"/>
              <a:t>We pledge that our mission is to enable business ownership for the poor </a:t>
            </a:r>
          </a:p>
          <a:p>
            <a:pPr>
              <a:buFont typeface="Wingdings" panose="05000000000000000000" pitchFamily="2" charset="2"/>
              <a:buChar char="Ø"/>
            </a:pPr>
            <a:r>
              <a:rPr lang="en-US" dirty="0" smtClean="0"/>
              <a:t> We will fund student government scholarships </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20</a:t>
            </a:fld>
            <a:endParaRPr lang="en-US" dirty="0"/>
          </a:p>
        </p:txBody>
      </p:sp>
      <p:sp>
        <p:nvSpPr>
          <p:cNvPr id="7" name="Footer Placeholder 6"/>
          <p:cNvSpPr>
            <a:spLocks noGrp="1"/>
          </p:cNvSpPr>
          <p:nvPr>
            <p:ph type="ftr" sz="quarter" idx="11"/>
          </p:nvPr>
        </p:nvSpPr>
        <p:spPr/>
        <p:txBody>
          <a:bodyPr/>
          <a:lstStyle/>
          <a:p>
            <a:r>
              <a:rPr lang="fr-FR" dirty="0" smtClean="0"/>
              <a:t>(C) S T Rappolee 2013</a:t>
            </a:r>
            <a:endParaRPr lang="en-US" dirty="0"/>
          </a:p>
        </p:txBody>
      </p:sp>
    </p:spTree>
    <p:extLst>
      <p:ext uri="{BB962C8B-B14F-4D97-AF65-F5344CB8AC3E}">
        <p14:creationId xmlns:p14="http://schemas.microsoft.com/office/powerpoint/2010/main" val="1278000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399"/>
            <a:ext cx="8382000" cy="1524000"/>
          </a:xfrm>
        </p:spPr>
        <p:txBody>
          <a:bodyPr/>
          <a:lstStyle/>
          <a:p>
            <a:r>
              <a:rPr lang="en-US" dirty="0" smtClean="0"/>
              <a:t>AmeriCorps volunteer hired by winning a televised contest</a:t>
            </a:r>
            <a:endParaRPr lang="en-US" dirty="0"/>
          </a:p>
        </p:txBody>
      </p:sp>
      <p:sp>
        <p:nvSpPr>
          <p:cNvPr id="3" name="Content Placeholder 2"/>
          <p:cNvSpPr>
            <a:spLocks noGrp="1"/>
          </p:cNvSpPr>
          <p:nvPr>
            <p:ph sz="half" idx="1"/>
          </p:nvPr>
        </p:nvSpPr>
        <p:spPr>
          <a:xfrm>
            <a:off x="572658" y="1219201"/>
            <a:ext cx="3908061" cy="5029200"/>
          </a:xfrm>
        </p:spPr>
        <p:txBody>
          <a:bodyPr>
            <a:normAutofit/>
          </a:bodyPr>
          <a:lstStyle/>
          <a:p>
            <a:pPr>
              <a:buFont typeface="Wingdings" panose="05000000000000000000" pitchFamily="2" charset="2"/>
              <a:buChar char="Ø"/>
            </a:pPr>
            <a:r>
              <a:rPr lang="en-US" dirty="0" smtClean="0"/>
              <a:t>This is a screen writing proposal to PBS travel channel and food channel.</a:t>
            </a:r>
          </a:p>
          <a:p>
            <a:pPr>
              <a:buFont typeface="Wingdings" panose="05000000000000000000" pitchFamily="2" charset="2"/>
              <a:buChar char="Ø"/>
            </a:pPr>
            <a:r>
              <a:rPr lang="en-US" dirty="0" smtClean="0"/>
              <a:t>Competitors are perhaps culinary school graduates or others who owe student loans</a:t>
            </a:r>
          </a:p>
          <a:p>
            <a:pPr>
              <a:buFont typeface="Wingdings" panose="05000000000000000000" pitchFamily="2" charset="2"/>
              <a:buChar char="Ø"/>
            </a:pPr>
            <a:r>
              <a:rPr lang="en-US" dirty="0" smtClean="0"/>
              <a:t>Experience and/or classes in business are important</a:t>
            </a:r>
          </a:p>
          <a:p>
            <a:pPr>
              <a:buFont typeface="Wingdings" panose="05000000000000000000" pitchFamily="2" charset="2"/>
              <a:buChar char="Ø"/>
            </a:pPr>
            <a:r>
              <a:rPr lang="en-US" dirty="0" smtClean="0"/>
              <a:t>Experience or education in employee equity and community development</a:t>
            </a:r>
          </a:p>
          <a:p>
            <a:pPr>
              <a:buFont typeface="Wingdings" panose="05000000000000000000" pitchFamily="2" charset="2"/>
              <a:buChar char="Ø"/>
            </a:pPr>
            <a:endParaRPr lang="en-US" dirty="0"/>
          </a:p>
        </p:txBody>
      </p:sp>
      <p:sp>
        <p:nvSpPr>
          <p:cNvPr id="4" name="Content Placeholder 3"/>
          <p:cNvSpPr>
            <a:spLocks noGrp="1"/>
          </p:cNvSpPr>
          <p:nvPr>
            <p:ph sz="half" idx="2"/>
          </p:nvPr>
        </p:nvSpPr>
        <p:spPr>
          <a:xfrm>
            <a:off x="4663281" y="990600"/>
            <a:ext cx="3469242" cy="5326335"/>
          </a:xfrm>
        </p:spPr>
        <p:txBody>
          <a:bodyPr>
            <a:normAutofit/>
          </a:bodyPr>
          <a:lstStyle/>
          <a:p>
            <a:pPr>
              <a:buFont typeface="Wingdings" panose="05000000000000000000" pitchFamily="2" charset="2"/>
              <a:buChar char="Ø"/>
            </a:pPr>
            <a:r>
              <a:rPr lang="en-US" dirty="0" smtClean="0"/>
              <a:t>The Prize or prizes could be a down payment on a food truck after 1 year service as a food truck  coach.</a:t>
            </a:r>
          </a:p>
          <a:p>
            <a:pPr>
              <a:buFont typeface="Wingdings" panose="05000000000000000000" pitchFamily="2" charset="2"/>
              <a:buChar char="Ø"/>
            </a:pPr>
            <a:r>
              <a:rPr lang="en-US" dirty="0" smtClean="0"/>
              <a:t>The TV show would match the AmeriCorps  student loan forgiveness program.</a:t>
            </a:r>
          </a:p>
          <a:p>
            <a:pPr>
              <a:buFont typeface="Wingdings" panose="05000000000000000000" pitchFamily="2" charset="2"/>
              <a:buChar char="Ø"/>
            </a:pPr>
            <a:r>
              <a:rPr lang="en-US" dirty="0" smtClean="0"/>
              <a:t>The community development corporation would preapprove a ESOP SBA loan.</a:t>
            </a:r>
          </a:p>
          <a:p>
            <a:pPr>
              <a:buFont typeface="Wingdings" panose="05000000000000000000" pitchFamily="2" charset="2"/>
              <a:buChar char="Ø"/>
            </a:pPr>
            <a:endParaRPr lang="en-US" dirty="0"/>
          </a:p>
        </p:txBody>
      </p:sp>
      <p:sp>
        <p:nvSpPr>
          <p:cNvPr id="5" name="Footer Placeholder 4"/>
          <p:cNvSpPr>
            <a:spLocks noGrp="1"/>
          </p:cNvSpPr>
          <p:nvPr>
            <p:ph type="ftr" sz="quarter" idx="11"/>
          </p:nvPr>
        </p:nvSpPr>
        <p:spPr/>
        <p:txBody>
          <a:bodyPr/>
          <a:lstStyle/>
          <a:p>
            <a:r>
              <a:rPr lang="fr-FR" dirty="0" smtClean="0"/>
              <a:t>(C) S T Rappolee 2013</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21</a:t>
            </a:fld>
            <a:endParaRPr lang="en-US" dirty="0"/>
          </a:p>
        </p:txBody>
      </p:sp>
    </p:spTree>
    <p:extLst>
      <p:ext uri="{BB962C8B-B14F-4D97-AF65-F5344CB8AC3E}">
        <p14:creationId xmlns:p14="http://schemas.microsoft.com/office/powerpoint/2010/main" val="304482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7980123" cy="1219200"/>
          </a:xfrm>
        </p:spPr>
        <p:txBody>
          <a:bodyPr/>
          <a:lstStyle/>
          <a:p>
            <a:r>
              <a:rPr lang="en-US" dirty="0">
                <a:solidFill>
                  <a:prstClr val="white"/>
                </a:solidFill>
              </a:rPr>
              <a:t>AmeriCorps volunteer hired by winning a televised contest</a:t>
            </a:r>
            <a:endParaRPr lang="en-US" dirty="0"/>
          </a:p>
        </p:txBody>
      </p:sp>
      <p:sp>
        <p:nvSpPr>
          <p:cNvPr id="3" name="Content Placeholder 2"/>
          <p:cNvSpPr>
            <a:spLocks noGrp="1"/>
          </p:cNvSpPr>
          <p:nvPr>
            <p:ph sz="half" idx="1"/>
          </p:nvPr>
        </p:nvSpPr>
        <p:spPr>
          <a:xfrm>
            <a:off x="152400" y="1219201"/>
            <a:ext cx="4328319" cy="4641849"/>
          </a:xfrm>
        </p:spPr>
        <p:txBody>
          <a:bodyPr>
            <a:normAutofit lnSpcReduction="10000"/>
          </a:bodyPr>
          <a:lstStyle/>
          <a:p>
            <a:pPr>
              <a:buFont typeface="Wingdings" panose="05000000000000000000" pitchFamily="2" charset="2"/>
              <a:buChar char="Ø"/>
            </a:pPr>
            <a:r>
              <a:rPr lang="en-US" dirty="0" smtClean="0"/>
              <a:t>Contestant must demonstrate for  over a week a food truck concept and menu.</a:t>
            </a:r>
          </a:p>
          <a:p>
            <a:pPr>
              <a:buFont typeface="Wingdings" panose="05000000000000000000" pitchFamily="2" charset="2"/>
              <a:buChar char="Ø"/>
            </a:pPr>
            <a:r>
              <a:rPr lang="en-US" dirty="0" smtClean="0"/>
              <a:t>Contestant must demonstrate execution of concepts and menu.</a:t>
            </a:r>
          </a:p>
          <a:p>
            <a:pPr>
              <a:buFont typeface="Wingdings" panose="05000000000000000000" pitchFamily="2" charset="2"/>
              <a:buChar char="Ø"/>
            </a:pPr>
            <a:r>
              <a:rPr lang="en-US" dirty="0" smtClean="0"/>
              <a:t>Contestant's employees will be community members who might be students and the disadvantaged.</a:t>
            </a:r>
          </a:p>
          <a:p>
            <a:pPr>
              <a:buFont typeface="Wingdings" panose="05000000000000000000" pitchFamily="2" charset="2"/>
              <a:buChar char="Ø"/>
            </a:pPr>
            <a:r>
              <a:rPr lang="en-US" dirty="0" smtClean="0"/>
              <a:t>Contestant must attempt to build a team and to attempt to solicited employee participation and innovation  in the food truck business </a:t>
            </a:r>
            <a:endParaRPr lang="en-US" dirty="0"/>
          </a:p>
        </p:txBody>
      </p:sp>
      <p:sp>
        <p:nvSpPr>
          <p:cNvPr id="4" name="Content Placeholder 3"/>
          <p:cNvSpPr>
            <a:spLocks noGrp="1"/>
          </p:cNvSpPr>
          <p:nvPr>
            <p:ph sz="half" idx="2"/>
          </p:nvPr>
        </p:nvSpPr>
        <p:spPr>
          <a:xfrm>
            <a:off x="4663281" y="1219201"/>
            <a:ext cx="3469242" cy="5097734"/>
          </a:xfrm>
        </p:spPr>
        <p:txBody>
          <a:bodyPr>
            <a:normAutofit lnSpcReduction="10000"/>
          </a:bodyPr>
          <a:lstStyle/>
          <a:p>
            <a:pPr>
              <a:buFont typeface="Wingdings" panose="05000000000000000000" pitchFamily="2" charset="2"/>
              <a:buChar char="Ø"/>
            </a:pPr>
            <a:r>
              <a:rPr lang="en-US" dirty="0" smtClean="0"/>
              <a:t>This televised contest can not be done in one 1 hour show.</a:t>
            </a:r>
          </a:p>
          <a:p>
            <a:pPr>
              <a:buFont typeface="Wingdings" panose="05000000000000000000" pitchFamily="2" charset="2"/>
              <a:buChar char="Ø"/>
            </a:pPr>
            <a:r>
              <a:rPr lang="en-US" dirty="0" smtClean="0"/>
              <a:t>This must be a  1 season show, think of “this old house” which s done over many shows.</a:t>
            </a:r>
          </a:p>
          <a:p>
            <a:pPr>
              <a:buFont typeface="Wingdings" panose="05000000000000000000" pitchFamily="2" charset="2"/>
              <a:buChar char="Ø"/>
            </a:pPr>
            <a:r>
              <a:rPr lang="en-US" dirty="0" smtClean="0"/>
              <a:t>The production leases 5 food trucks.</a:t>
            </a:r>
          </a:p>
          <a:p>
            <a:pPr>
              <a:buFont typeface="Wingdings" panose="05000000000000000000" pitchFamily="2" charset="2"/>
              <a:buChar char="Ø"/>
            </a:pPr>
            <a:r>
              <a:rPr lang="en-US" dirty="0" smtClean="0"/>
              <a:t>The production hires a diverse crew of employees for the 5 food trucks, we challenge the contestant with the chronically unemployed, homeless, student employees.   </a:t>
            </a:r>
            <a:endParaRPr lang="en-US" dirty="0"/>
          </a:p>
        </p:txBody>
      </p:sp>
      <p:sp>
        <p:nvSpPr>
          <p:cNvPr id="5" name="Footer Placeholder 4"/>
          <p:cNvSpPr>
            <a:spLocks noGrp="1"/>
          </p:cNvSpPr>
          <p:nvPr>
            <p:ph type="ftr" sz="quarter" idx="11"/>
          </p:nvPr>
        </p:nvSpPr>
        <p:spPr/>
        <p:txBody>
          <a:bodyPr/>
          <a:lstStyle/>
          <a:p>
            <a:r>
              <a:rPr lang="fr-FR" dirty="0" smtClean="0"/>
              <a:t>(C) S T Rappolee 2013</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22</a:t>
            </a:fld>
            <a:endParaRPr lang="en-US" dirty="0"/>
          </a:p>
        </p:txBody>
      </p:sp>
    </p:spTree>
    <p:extLst>
      <p:ext uri="{BB962C8B-B14F-4D97-AF65-F5344CB8AC3E}">
        <p14:creationId xmlns:p14="http://schemas.microsoft.com/office/powerpoint/2010/main" val="3555800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 chronology    </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First week; a 1 hour show  introducing the shows concept.</a:t>
            </a:r>
          </a:p>
          <a:p>
            <a:r>
              <a:rPr lang="en-US" dirty="0" smtClean="0"/>
              <a:t>second week; </a:t>
            </a:r>
          </a:p>
          <a:p>
            <a:r>
              <a:rPr lang="en-US" dirty="0" smtClean="0"/>
              <a:t>Third  week; food truck concept and menus</a:t>
            </a:r>
          </a:p>
          <a:p>
            <a:r>
              <a:rPr lang="en-US" dirty="0" smtClean="0"/>
              <a:t>Fourth week; contestant must team build employees and potential employee ownership culture</a:t>
            </a:r>
          </a:p>
          <a:p>
            <a:r>
              <a:rPr lang="en-US" dirty="0" smtClean="0"/>
              <a:t>Fifth week; contestant must solicited innovation from potential employee owners</a:t>
            </a:r>
            <a:endParaRPr lang="en-US" dirty="0"/>
          </a:p>
        </p:txBody>
      </p:sp>
      <p:sp>
        <p:nvSpPr>
          <p:cNvPr id="4" name="Content Placeholder 3"/>
          <p:cNvSpPr>
            <a:spLocks noGrp="1"/>
          </p:cNvSpPr>
          <p:nvPr>
            <p:ph sz="half" idx="2"/>
          </p:nvPr>
        </p:nvSpPr>
        <p:spPr/>
        <p:txBody>
          <a:bodyPr>
            <a:normAutofit fontScale="92500" lnSpcReduction="20000"/>
          </a:bodyPr>
          <a:lstStyle/>
          <a:p>
            <a:r>
              <a:rPr lang="en-US" dirty="0" smtClean="0"/>
              <a:t>Television viewers vote,</a:t>
            </a:r>
          </a:p>
          <a:p>
            <a:r>
              <a:rPr lang="en-US" dirty="0" smtClean="0"/>
              <a:t>Judges,</a:t>
            </a:r>
          </a:p>
          <a:p>
            <a:r>
              <a:rPr lang="en-US" dirty="0" smtClean="0"/>
              <a:t>No losers; most contestants could become S corporation partners with the ESOP partner.</a:t>
            </a:r>
          </a:p>
          <a:p>
            <a:r>
              <a:rPr lang="en-US" dirty="0" smtClean="0"/>
              <a:t>The “winner” receives recognition  but possibly this contestant becomes a part of the managing S Partner team</a:t>
            </a:r>
            <a:endParaRPr lang="en-US" dirty="0"/>
          </a:p>
        </p:txBody>
      </p:sp>
      <p:sp>
        <p:nvSpPr>
          <p:cNvPr id="5" name="Footer Placeholder 4"/>
          <p:cNvSpPr>
            <a:spLocks noGrp="1"/>
          </p:cNvSpPr>
          <p:nvPr>
            <p:ph type="ftr" sz="quarter" idx="11"/>
          </p:nvPr>
        </p:nvSpPr>
        <p:spPr/>
        <p:txBody>
          <a:bodyPr/>
          <a:lstStyle/>
          <a:p>
            <a:r>
              <a:rPr lang="fr-FR" dirty="0" smtClean="0"/>
              <a:t>(C) S T Rappolee 2013</a:t>
            </a:r>
            <a:endParaRPr lang="en-US" dirty="0"/>
          </a:p>
        </p:txBody>
      </p:sp>
      <p:sp>
        <p:nvSpPr>
          <p:cNvPr id="6" name="Slide Number Placeholder 5"/>
          <p:cNvSpPr>
            <a:spLocks noGrp="1"/>
          </p:cNvSpPr>
          <p:nvPr>
            <p:ph type="sldNum" sz="quarter" idx="12"/>
          </p:nvPr>
        </p:nvSpPr>
        <p:spPr/>
        <p:txBody>
          <a:bodyPr/>
          <a:lstStyle/>
          <a:p>
            <a:fld id="{4139EF43-E637-4243-A877-F5C90953507B}" type="slidenum">
              <a:rPr lang="en-US" smtClean="0"/>
              <a:t>23</a:t>
            </a:fld>
            <a:endParaRPr lang="en-US" dirty="0"/>
          </a:p>
        </p:txBody>
      </p:sp>
    </p:spTree>
    <p:extLst>
      <p:ext uri="{BB962C8B-B14F-4D97-AF65-F5344CB8AC3E}">
        <p14:creationId xmlns:p14="http://schemas.microsoft.com/office/powerpoint/2010/main" val="3052944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1"/>
            <a:ext cx="7829755" cy="1142999"/>
          </a:xfrm>
        </p:spPr>
        <p:txBody>
          <a:bodyPr/>
          <a:lstStyle/>
          <a:p>
            <a:r>
              <a:rPr lang="en-US" dirty="0" smtClean="0"/>
              <a:t>Food Truck business incubator show; season two</a:t>
            </a:r>
            <a:endParaRPr lang="en-US" dirty="0"/>
          </a:p>
        </p:txBody>
      </p:sp>
      <p:sp>
        <p:nvSpPr>
          <p:cNvPr id="3" name="Text Placeholder 2"/>
          <p:cNvSpPr>
            <a:spLocks noGrp="1"/>
          </p:cNvSpPr>
          <p:nvPr>
            <p:ph type="body" idx="1"/>
          </p:nvPr>
        </p:nvSpPr>
        <p:spPr>
          <a:xfrm>
            <a:off x="228600" y="1812927"/>
            <a:ext cx="4252118" cy="576262"/>
          </a:xfrm>
        </p:spPr>
        <p:txBody>
          <a:bodyPr/>
          <a:lstStyle/>
          <a:p>
            <a:r>
              <a:rPr lang="en-US" dirty="0" smtClean="0"/>
              <a:t>Employee owners become S corporation partner</a:t>
            </a:r>
            <a:endParaRPr lang="en-US" dirty="0"/>
          </a:p>
        </p:txBody>
      </p:sp>
      <p:sp>
        <p:nvSpPr>
          <p:cNvPr id="4" name="Content Placeholder 3"/>
          <p:cNvSpPr>
            <a:spLocks noGrp="1"/>
          </p:cNvSpPr>
          <p:nvPr>
            <p:ph sz="half" idx="2"/>
          </p:nvPr>
        </p:nvSpPr>
        <p:spPr>
          <a:xfrm>
            <a:off x="228600" y="2389189"/>
            <a:ext cx="4252119" cy="3471861"/>
          </a:xfrm>
        </p:spPr>
        <p:txBody>
          <a:bodyPr/>
          <a:lstStyle/>
          <a:p>
            <a:pPr>
              <a:buFont typeface="Wingdings" panose="05000000000000000000" pitchFamily="2" charset="2"/>
              <a:buChar char="Ø"/>
            </a:pPr>
            <a:r>
              <a:rPr lang="en-US" dirty="0" smtClean="0"/>
              <a:t>Employee owners become contestants! </a:t>
            </a:r>
          </a:p>
          <a:p>
            <a:pPr>
              <a:buFont typeface="Wingdings" panose="05000000000000000000" pitchFamily="2" charset="2"/>
              <a:buChar char="Ø"/>
            </a:pPr>
            <a:r>
              <a:rPr lang="en-US" dirty="0" smtClean="0"/>
              <a:t>This allows the working poor to become S Corporation partners </a:t>
            </a:r>
          </a:p>
          <a:p>
            <a:pPr>
              <a:buFont typeface="Wingdings" panose="05000000000000000000" pitchFamily="2" charset="2"/>
              <a:buChar char="Ø"/>
            </a:pPr>
            <a:r>
              <a:rPr lang="en-US" dirty="0" smtClean="0"/>
              <a:t>This means we have promoted an innovative employee owner into their own food truck!</a:t>
            </a:r>
          </a:p>
          <a:p>
            <a:pPr>
              <a:buFont typeface="Wingdings" panose="05000000000000000000" pitchFamily="2" charset="2"/>
              <a:buChar char="Ø"/>
            </a:pPr>
            <a:r>
              <a:rPr lang="en-US" dirty="0" smtClean="0"/>
              <a:t>Outside contestants allowed to.</a:t>
            </a:r>
          </a:p>
          <a:p>
            <a:pPr>
              <a:buFont typeface="Wingdings" panose="05000000000000000000" pitchFamily="2" charset="2"/>
              <a:buChar char="Ø"/>
            </a:pPr>
            <a:endParaRPr lang="en-US" dirty="0"/>
          </a:p>
        </p:txBody>
      </p:sp>
      <p:sp>
        <p:nvSpPr>
          <p:cNvPr id="5" name="Text Placeholder 4"/>
          <p:cNvSpPr>
            <a:spLocks noGrp="1"/>
          </p:cNvSpPr>
          <p:nvPr>
            <p:ph type="body" sz="quarter" idx="3"/>
          </p:nvPr>
        </p:nvSpPr>
        <p:spPr>
          <a:xfrm>
            <a:off x="4480718" y="1600201"/>
            <a:ext cx="3977482" cy="609600"/>
          </a:xfrm>
        </p:spPr>
        <p:txBody>
          <a:bodyPr/>
          <a:lstStyle/>
          <a:p>
            <a:r>
              <a:rPr lang="en-US" dirty="0" smtClean="0"/>
              <a:t>S Corporation partners</a:t>
            </a:r>
            <a:endParaRPr lang="en-US" dirty="0"/>
          </a:p>
        </p:txBody>
      </p:sp>
      <p:sp>
        <p:nvSpPr>
          <p:cNvPr id="6" name="Content Placeholder 5"/>
          <p:cNvSpPr>
            <a:spLocks noGrp="1"/>
          </p:cNvSpPr>
          <p:nvPr>
            <p:ph sz="quarter" idx="4"/>
          </p:nvPr>
        </p:nvSpPr>
        <p:spPr>
          <a:xfrm>
            <a:off x="4663280" y="2389189"/>
            <a:ext cx="3471275" cy="4240211"/>
          </a:xfrm>
        </p:spPr>
        <p:txBody>
          <a:bodyPr/>
          <a:lstStyle/>
          <a:p>
            <a:pPr>
              <a:buFont typeface="Wingdings" panose="05000000000000000000" pitchFamily="2" charset="2"/>
              <a:buChar char="Ø"/>
            </a:pPr>
            <a:r>
              <a:rPr lang="en-US" dirty="0" smtClean="0"/>
              <a:t>Former AmeriCorps job coach who are now S corporation partners are our panel of judges for season two.</a:t>
            </a:r>
          </a:p>
          <a:p>
            <a:pPr>
              <a:buFont typeface="Wingdings" panose="05000000000000000000" pitchFamily="2" charset="2"/>
              <a:buChar char="Ø"/>
            </a:pPr>
            <a:r>
              <a:rPr lang="en-US" dirty="0" smtClean="0"/>
              <a:t>Contestants must demonstrate employee owner team building and respect</a:t>
            </a:r>
          </a:p>
          <a:p>
            <a:pPr>
              <a:buFont typeface="Wingdings" panose="05000000000000000000" pitchFamily="2" charset="2"/>
              <a:buChar char="Ø"/>
            </a:pPr>
            <a:r>
              <a:rPr lang="en-US" dirty="0" smtClean="0"/>
              <a:t>Contestant must demonstrate menu/concept innovation</a:t>
            </a:r>
          </a:p>
          <a:p>
            <a:pPr>
              <a:buFont typeface="Wingdings" panose="05000000000000000000" pitchFamily="2" charset="2"/>
              <a:buChar char="Ø"/>
            </a:pPr>
            <a:endParaRPr lang="en-US" dirty="0"/>
          </a:p>
        </p:txBody>
      </p:sp>
      <p:sp>
        <p:nvSpPr>
          <p:cNvPr id="7" name="Footer Placeholder 6"/>
          <p:cNvSpPr>
            <a:spLocks noGrp="1"/>
          </p:cNvSpPr>
          <p:nvPr>
            <p:ph type="ftr" sz="quarter" idx="11"/>
          </p:nvPr>
        </p:nvSpPr>
        <p:spPr/>
        <p:txBody>
          <a:bodyPr/>
          <a:lstStyle/>
          <a:p>
            <a:r>
              <a:rPr lang="fr-FR" dirty="0" smtClean="0"/>
              <a:t>(C) S T Rappolee 2013</a:t>
            </a:r>
            <a:endParaRPr lang="en-US" dirty="0"/>
          </a:p>
        </p:txBody>
      </p:sp>
      <p:sp>
        <p:nvSpPr>
          <p:cNvPr id="8" name="Slide Number Placeholder 7"/>
          <p:cNvSpPr>
            <a:spLocks noGrp="1"/>
          </p:cNvSpPr>
          <p:nvPr>
            <p:ph type="sldNum" sz="quarter" idx="12"/>
          </p:nvPr>
        </p:nvSpPr>
        <p:spPr/>
        <p:txBody>
          <a:bodyPr/>
          <a:lstStyle/>
          <a:p>
            <a:fld id="{4139EF43-E637-4243-A877-F5C90953507B}" type="slidenum">
              <a:rPr lang="en-US" smtClean="0"/>
              <a:t>24</a:t>
            </a:fld>
            <a:endParaRPr lang="en-US" dirty="0"/>
          </a:p>
        </p:txBody>
      </p:sp>
    </p:spTree>
    <p:extLst>
      <p:ext uri="{BB962C8B-B14F-4D97-AF65-F5344CB8AC3E}">
        <p14:creationId xmlns:p14="http://schemas.microsoft.com/office/powerpoint/2010/main" val="1414408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7982155" cy="1600199"/>
          </a:xfrm>
        </p:spPr>
        <p:txBody>
          <a:bodyPr/>
          <a:lstStyle/>
          <a:p>
            <a:r>
              <a:rPr lang="en-US" dirty="0" smtClean="0"/>
              <a:t>Hypothesis;10 food trucks with employee owners might bring a cluster of innovation </a:t>
            </a:r>
            <a:endParaRPr lang="en-US" dirty="0"/>
          </a:p>
        </p:txBody>
      </p:sp>
      <p:sp>
        <p:nvSpPr>
          <p:cNvPr id="3" name="Text Placeholder 2"/>
          <p:cNvSpPr>
            <a:spLocks noGrp="1"/>
          </p:cNvSpPr>
          <p:nvPr>
            <p:ph type="body" idx="1"/>
          </p:nvPr>
        </p:nvSpPr>
        <p:spPr>
          <a:xfrm>
            <a:off x="1348224" y="1447801"/>
            <a:ext cx="3132494" cy="609600"/>
          </a:xfrm>
        </p:spPr>
        <p:txBody>
          <a:bodyPr/>
          <a:lstStyle/>
          <a:p>
            <a:r>
              <a:rPr lang="en-US" dirty="0" smtClean="0"/>
              <a:t>10 food trucks </a:t>
            </a:r>
            <a:endParaRPr lang="en-US" dirty="0"/>
          </a:p>
        </p:txBody>
      </p:sp>
      <p:sp>
        <p:nvSpPr>
          <p:cNvPr id="4" name="Content Placeholder 3"/>
          <p:cNvSpPr>
            <a:spLocks noGrp="1"/>
          </p:cNvSpPr>
          <p:nvPr>
            <p:ph sz="half" idx="2"/>
          </p:nvPr>
        </p:nvSpPr>
        <p:spPr>
          <a:xfrm>
            <a:off x="152400" y="2285999"/>
            <a:ext cx="4328319" cy="4030935"/>
          </a:xfrm>
        </p:spPr>
        <p:txBody>
          <a:bodyPr>
            <a:normAutofit/>
          </a:bodyPr>
          <a:lstStyle/>
          <a:p>
            <a:pPr>
              <a:buFont typeface="Wingdings" panose="05000000000000000000" pitchFamily="2" charset="2"/>
              <a:buChar char="Ø"/>
            </a:pPr>
            <a:r>
              <a:rPr lang="en-US" dirty="0" smtClean="0"/>
              <a:t>5 employees per shifts’ two shifts= 10 employees.</a:t>
            </a:r>
          </a:p>
          <a:p>
            <a:pPr>
              <a:buFont typeface="Wingdings" panose="05000000000000000000" pitchFamily="2" charset="2"/>
              <a:buChar char="Ø"/>
            </a:pPr>
            <a:r>
              <a:rPr lang="en-US" dirty="0" smtClean="0"/>
              <a:t>10 trucks results in 100 employees.</a:t>
            </a:r>
          </a:p>
          <a:p>
            <a:pPr>
              <a:buFont typeface="Wingdings" panose="05000000000000000000" pitchFamily="2" charset="2"/>
              <a:buChar char="Ø"/>
            </a:pPr>
            <a:r>
              <a:rPr lang="en-US" dirty="0" smtClean="0"/>
              <a:t>100 employees entitled to a free meal per shift, however we should issue our own ESOP currency say $1 per hour for use in the ESOP food truck park to buy meals</a:t>
            </a:r>
          </a:p>
          <a:p>
            <a:pPr>
              <a:buFont typeface="Wingdings" panose="05000000000000000000" pitchFamily="2" charset="2"/>
              <a:buChar char="Ø"/>
            </a:pPr>
            <a:r>
              <a:rPr lang="en-US" dirty="0" smtClean="0"/>
              <a:t>100 employees X 8 hours per shift = $800 per day</a:t>
            </a: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
        <p:nvSpPr>
          <p:cNvPr id="5" name="Text Placeholder 4"/>
          <p:cNvSpPr>
            <a:spLocks noGrp="1"/>
          </p:cNvSpPr>
          <p:nvPr>
            <p:ph type="body" sz="quarter" idx="3"/>
          </p:nvPr>
        </p:nvSpPr>
        <p:spPr>
          <a:xfrm>
            <a:off x="5001474" y="1447800"/>
            <a:ext cx="3133080" cy="941389"/>
          </a:xfrm>
        </p:spPr>
        <p:txBody>
          <a:bodyPr/>
          <a:lstStyle/>
          <a:p>
            <a:r>
              <a:rPr lang="en-US" dirty="0" smtClean="0"/>
              <a:t>10 S Corporation partners</a:t>
            </a:r>
            <a:endParaRPr lang="en-US" dirty="0"/>
          </a:p>
        </p:txBody>
      </p:sp>
      <p:sp>
        <p:nvSpPr>
          <p:cNvPr id="6" name="Content Placeholder 5"/>
          <p:cNvSpPr>
            <a:spLocks noGrp="1"/>
          </p:cNvSpPr>
          <p:nvPr>
            <p:ph sz="quarter" idx="4"/>
          </p:nvPr>
        </p:nvSpPr>
        <p:spPr/>
        <p:txBody>
          <a:bodyPr/>
          <a:lstStyle/>
          <a:p>
            <a:pPr>
              <a:buFont typeface="Wingdings" panose="05000000000000000000" pitchFamily="2" charset="2"/>
              <a:buChar char="Ø"/>
            </a:pPr>
            <a:endParaRPr lang="en-US" dirty="0" smtClean="0"/>
          </a:p>
          <a:p>
            <a:pPr>
              <a:buFont typeface="Wingdings" panose="05000000000000000000" pitchFamily="2" charset="2"/>
              <a:buChar char="Ø"/>
            </a:pPr>
            <a:r>
              <a:rPr lang="en-US" dirty="0"/>
              <a:t> </a:t>
            </a:r>
            <a:r>
              <a:rPr lang="en-US" dirty="0" smtClean="0"/>
              <a:t>Food truck $100,000 each X 10 = $1 million.</a:t>
            </a:r>
          </a:p>
          <a:p>
            <a:pPr>
              <a:buFont typeface="Wingdings" panose="05000000000000000000" pitchFamily="2" charset="2"/>
              <a:buChar char="Ø"/>
            </a:pPr>
            <a:r>
              <a:rPr lang="en-US" dirty="0" smtClean="0"/>
              <a:t>$10,000 equity per employee.</a:t>
            </a:r>
          </a:p>
          <a:p>
            <a:pPr>
              <a:buFont typeface="Wingdings" panose="05000000000000000000" pitchFamily="2" charset="2"/>
              <a:buChar char="Ø"/>
            </a:pPr>
            <a:endParaRPr lang="en-US" dirty="0" smtClean="0"/>
          </a:p>
          <a:p>
            <a:endParaRPr lang="en-US" dirty="0"/>
          </a:p>
        </p:txBody>
      </p:sp>
      <p:sp>
        <p:nvSpPr>
          <p:cNvPr id="7" name="Footer Placeholder 6"/>
          <p:cNvSpPr>
            <a:spLocks noGrp="1"/>
          </p:cNvSpPr>
          <p:nvPr>
            <p:ph type="ftr" sz="quarter" idx="11"/>
          </p:nvPr>
        </p:nvSpPr>
        <p:spPr/>
        <p:txBody>
          <a:bodyPr/>
          <a:lstStyle/>
          <a:p>
            <a:r>
              <a:rPr lang="fr-FR" dirty="0" smtClean="0"/>
              <a:t>(C) S T Rappolee 2013</a:t>
            </a:r>
            <a:endParaRPr lang="en-US" dirty="0"/>
          </a:p>
        </p:txBody>
      </p:sp>
      <p:sp>
        <p:nvSpPr>
          <p:cNvPr id="8" name="Slide Number Placeholder 7"/>
          <p:cNvSpPr>
            <a:spLocks noGrp="1"/>
          </p:cNvSpPr>
          <p:nvPr>
            <p:ph type="sldNum" sz="quarter" idx="12"/>
          </p:nvPr>
        </p:nvSpPr>
        <p:spPr/>
        <p:txBody>
          <a:bodyPr/>
          <a:lstStyle/>
          <a:p>
            <a:fld id="{4139EF43-E637-4243-A877-F5C90953507B}" type="slidenum">
              <a:rPr lang="en-US" smtClean="0"/>
              <a:t>25</a:t>
            </a:fld>
            <a:endParaRPr lang="en-US" dirty="0"/>
          </a:p>
        </p:txBody>
      </p:sp>
    </p:spTree>
    <p:extLst>
      <p:ext uri="{BB962C8B-B14F-4D97-AF65-F5344CB8AC3E}">
        <p14:creationId xmlns:p14="http://schemas.microsoft.com/office/powerpoint/2010/main" val="2690980334"/>
      </p:ext>
    </p:extLst>
  </p:cSld>
  <p:clrMapOvr>
    <a:masterClrMapping/>
  </p:clrMapOvr>
</p:sld>
</file>

<file path=ppt/theme/theme1.xml><?xml version="1.0" encoding="utf-8"?>
<a:theme xmlns:a="http://schemas.openxmlformats.org/drawingml/2006/main" name="Winter">
  <a:themeElements>
    <a:clrScheme name="Winter">
      <a:dk1>
        <a:sysClr val="windowText" lastClr="000000"/>
      </a:dk1>
      <a:lt1>
        <a:sysClr val="window" lastClr="FFFFFF"/>
      </a:lt1>
      <a:dk2>
        <a:srgbClr val="1F7BB6"/>
      </a:dk2>
      <a:lt2>
        <a:srgbClr val="C5E1FE"/>
      </a:lt2>
      <a:accent1>
        <a:srgbClr val="B2BDC1"/>
      </a:accent1>
      <a:accent2>
        <a:srgbClr val="767D83"/>
      </a:accent2>
      <a:accent3>
        <a:srgbClr val="3E505C"/>
      </a:accent3>
      <a:accent4>
        <a:srgbClr val="386489"/>
      </a:accent4>
      <a:accent5>
        <a:srgbClr val="4C80AF"/>
      </a:accent5>
      <a:accent6>
        <a:srgbClr val="7DA7D1"/>
      </a:accent6>
      <a:hlink>
        <a:srgbClr val="408080"/>
      </a:hlink>
      <a:folHlink>
        <a:srgbClr val="5EAEAE"/>
      </a:folHlink>
    </a:clrScheme>
    <a:fontScheme name="Wint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Wint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90000"/>
                <a:hueMod val="100000"/>
                <a:satMod val="130000"/>
                <a:lumMod val="90000"/>
              </a:schemeClr>
            </a:gs>
            <a:gs pos="92000">
              <a:schemeClr val="phClr">
                <a:tint val="96000"/>
                <a:shade val="100000"/>
                <a:hueMod val="96000"/>
                <a:satMod val="140000"/>
                <a:lumMod val="128000"/>
              </a:schemeClr>
            </a:gs>
          </a:gsLst>
          <a:lin ang="5400000" scaled="1"/>
        </a:gradFill>
        <a:gradFill rotWithShape="1">
          <a:gsLst>
            <a:gs pos="0">
              <a:schemeClr val="phClr">
                <a:tint val="96000"/>
                <a:shade val="100000"/>
                <a:hueMod val="96000"/>
                <a:satMod val="140000"/>
                <a:lumMod val="128000"/>
              </a:schemeClr>
            </a:gs>
            <a:gs pos="83000">
              <a:schemeClr val="phClr">
                <a:shade val="85000"/>
                <a:hueMod val="100000"/>
                <a:satMod val="130000"/>
                <a:lumMod val="9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TC102455519[[fn=Winter]]</Template>
  <TotalTime>2234</TotalTime>
  <Words>2445</Words>
  <Application>Microsoft Office PowerPoint</Application>
  <PresentationFormat>On-screen Show (4:3)</PresentationFormat>
  <Paragraphs>220</Paragraphs>
  <Slides>25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Courier New</vt:lpstr>
      <vt:lpstr>Trebuchet MS</vt:lpstr>
      <vt:lpstr>Verdana</vt:lpstr>
      <vt:lpstr>Wingdings</vt:lpstr>
      <vt:lpstr>Wingdings 2</vt:lpstr>
      <vt:lpstr>Winter</vt:lpstr>
      <vt:lpstr>University of Michigan student government as AmeriCorps Vista employer and small business incubator </vt:lpstr>
      <vt:lpstr>Student government owned food truck as a community economic engine for growth.</vt:lpstr>
      <vt:lpstr>PowerPoint Presentation</vt:lpstr>
      <vt:lpstr>Business plan</vt:lpstr>
      <vt:lpstr>PowerPoint Presentation</vt:lpstr>
      <vt:lpstr>Flint food truck court partners with farmers market</vt:lpstr>
      <vt:lpstr>USDA , MRS grant to fund a handicap accessible food truck  </vt:lpstr>
      <vt:lpstr>S corporation partners with the student government and ESOP partner</vt:lpstr>
      <vt:lpstr>ESOP majority owner of S Corporation; individual truck is a minority partner</vt:lpstr>
      <vt:lpstr>Student government is 100% S Corporation partner at first, Grants pay for 3 to 4 food trucks</vt:lpstr>
      <vt:lpstr>Student government incubates 3 more trucks</vt:lpstr>
      <vt:lpstr>Student government sells the 3 food trucks to the ESOP/Food truck partner</vt:lpstr>
      <vt:lpstr>Greek council food truck community service project</vt:lpstr>
      <vt:lpstr>ESOP as our leveraged equity partner</vt:lpstr>
      <vt:lpstr>ESOP as community  social entrepreneurship vehicle</vt:lpstr>
      <vt:lpstr>Student government owned business incubator as a model national AmeriCorps Vista  program</vt:lpstr>
      <vt:lpstr>Banked government incentives</vt:lpstr>
      <vt:lpstr>Transferring subsidy's to the future ESOP working poor; the mechanisms</vt:lpstr>
      <vt:lpstr>Non profit food truck employee equity when sold to ESOP, what would be the mechanism?  </vt:lpstr>
      <vt:lpstr>Regulations and our charter</vt:lpstr>
      <vt:lpstr>AmeriCorps volunteer hired by winning a televised contest</vt:lpstr>
      <vt:lpstr>AmeriCorps volunteer hired by winning a televised contest</vt:lpstr>
      <vt:lpstr>Show chronology    </vt:lpstr>
      <vt:lpstr>Food Truck business incubator show; season two</vt:lpstr>
      <vt:lpstr>Hypothesis;10 food trucks with employee owners might bring a cluster of innovation </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Michigan student government as AmeriCorps Vista employer</dc:title>
  <dc:creator>HP</dc:creator>
  <cp:lastModifiedBy>steven rappolee</cp:lastModifiedBy>
  <cp:revision>70</cp:revision>
  <dcterms:created xsi:type="dcterms:W3CDTF">2013-09-26T17:53:37Z</dcterms:created>
  <dcterms:modified xsi:type="dcterms:W3CDTF">2014-04-02T22:00:52Z</dcterms:modified>
</cp:coreProperties>
</file>