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2.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3.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4.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5.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6.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7.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8.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9.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0.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1.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2.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3.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57" r:id="rId4"/>
    <p:sldId id="261" r:id="rId5"/>
    <p:sldId id="259" r:id="rId6"/>
    <p:sldId id="264" r:id="rId7"/>
    <p:sldId id="262" r:id="rId8"/>
    <p:sldId id="266" r:id="rId9"/>
    <p:sldId id="267" r:id="rId10"/>
    <p:sldId id="268" r:id="rId11"/>
    <p:sldId id="269" r:id="rId12"/>
    <p:sldId id="270" r:id="rId13"/>
    <p:sldId id="271" r:id="rId14"/>
    <p:sldId id="2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2" d="100"/>
          <a:sy n="42" d="100"/>
        </p:scale>
        <p:origin x="132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C65A30-D346-47B1-8841-D11F7591566D}" type="datetimeFigureOut">
              <a:rPr lang="en-US" smtClean="0"/>
              <a:pPr/>
              <a:t>4/10/2014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C0A7E1-370B-42C2-AAA8-7C03ECCDBC2A}" type="slidenum">
              <a:rPr lang="en-US" smtClean="0"/>
              <a:pPr/>
              <a:t>‹#›</a:t>
            </a:fld>
            <a:endParaRPr lang="en-US" dirty="0"/>
          </a:p>
        </p:txBody>
      </p:sp>
    </p:spTree>
    <p:extLst>
      <p:ext uri="{BB962C8B-B14F-4D97-AF65-F5344CB8AC3E}">
        <p14:creationId xmlns:p14="http://schemas.microsoft.com/office/powerpoint/2010/main" val="3270113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Commercialize ! This would be a very expensive product </a:t>
            </a:r>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1</a:t>
            </a:fld>
            <a:endParaRPr lang="en-US" dirty="0"/>
          </a:p>
        </p:txBody>
      </p:sp>
    </p:spTree>
    <p:extLst>
      <p:ext uri="{BB962C8B-B14F-4D97-AF65-F5344CB8AC3E}">
        <p14:creationId xmlns:p14="http://schemas.microsoft.com/office/powerpoint/2010/main" val="232130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2</a:t>
            </a:fld>
            <a:endParaRPr lang="en-US" dirty="0"/>
          </a:p>
        </p:txBody>
      </p:sp>
    </p:spTree>
    <p:extLst>
      <p:ext uri="{BB962C8B-B14F-4D97-AF65-F5344CB8AC3E}">
        <p14:creationId xmlns:p14="http://schemas.microsoft.com/office/powerpoint/2010/main" val="3475280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3</a:t>
            </a:fld>
            <a:endParaRPr lang="en-US" dirty="0"/>
          </a:p>
        </p:txBody>
      </p:sp>
    </p:spTree>
    <p:extLst>
      <p:ext uri="{BB962C8B-B14F-4D97-AF65-F5344CB8AC3E}">
        <p14:creationId xmlns:p14="http://schemas.microsoft.com/office/powerpoint/2010/main" val="3025984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4</a:t>
            </a:fld>
            <a:endParaRPr lang="en-US" dirty="0"/>
          </a:p>
        </p:txBody>
      </p:sp>
    </p:spTree>
    <p:extLst>
      <p:ext uri="{BB962C8B-B14F-4D97-AF65-F5344CB8AC3E}">
        <p14:creationId xmlns:p14="http://schemas.microsoft.com/office/powerpoint/2010/main" val="272308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Quebecol a novel phenol found only in processed  maple syrup    http://www.sciencedirect.com/science/article/pii/S1756464611000090</a:t>
            </a:r>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5</a:t>
            </a:fld>
            <a:endParaRPr lang="en-US" dirty="0"/>
          </a:p>
        </p:txBody>
      </p:sp>
    </p:spTree>
    <p:extLst>
      <p:ext uri="{BB962C8B-B14F-4D97-AF65-F5344CB8AC3E}">
        <p14:creationId xmlns:p14="http://schemas.microsoft.com/office/powerpoint/2010/main" val="4229425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6</a:t>
            </a:fld>
            <a:endParaRPr lang="en-US" dirty="0"/>
          </a:p>
        </p:txBody>
      </p:sp>
    </p:spTree>
    <p:extLst>
      <p:ext uri="{BB962C8B-B14F-4D97-AF65-F5344CB8AC3E}">
        <p14:creationId xmlns:p14="http://schemas.microsoft.com/office/powerpoint/2010/main" val="1206548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notice a lake effect  in  the distribution, but does temperatures effect sap volumes?   </a:t>
            </a:r>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7</a:t>
            </a:fld>
            <a:endParaRPr lang="en-US" dirty="0"/>
          </a:p>
        </p:txBody>
      </p:sp>
    </p:spTree>
    <p:extLst>
      <p:ext uri="{BB962C8B-B14F-4D97-AF65-F5344CB8AC3E}">
        <p14:creationId xmlns:p14="http://schemas.microsoft.com/office/powerpoint/2010/main" val="3809971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8</a:t>
            </a:fld>
            <a:endParaRPr lang="en-US" dirty="0"/>
          </a:p>
        </p:txBody>
      </p:sp>
    </p:spTree>
    <p:extLst>
      <p:ext uri="{BB962C8B-B14F-4D97-AF65-F5344CB8AC3E}">
        <p14:creationId xmlns:p14="http://schemas.microsoft.com/office/powerpoint/2010/main" val="3037469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9</a:t>
            </a:fld>
            <a:endParaRPr lang="en-US" dirty="0"/>
          </a:p>
        </p:txBody>
      </p:sp>
    </p:spTree>
    <p:extLst>
      <p:ext uri="{BB962C8B-B14F-4D97-AF65-F5344CB8AC3E}">
        <p14:creationId xmlns:p14="http://schemas.microsoft.com/office/powerpoint/2010/main" val="1152327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*Veteran owned concern hires employees to build and sell observation hives to government and agriculture</a:t>
            </a:r>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10</a:t>
            </a:fld>
            <a:endParaRPr lang="en-US" dirty="0"/>
          </a:p>
        </p:txBody>
      </p:sp>
    </p:spTree>
    <p:extLst>
      <p:ext uri="{BB962C8B-B14F-4D97-AF65-F5344CB8AC3E}">
        <p14:creationId xmlns:p14="http://schemas.microsoft.com/office/powerpoint/2010/main" val="1281687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Nitrogen fixing improves health of</a:t>
            </a:r>
            <a:r>
              <a:rPr lang="en-US" baseline="0" dirty="0" smtClean="0"/>
              <a:t> city trees and provides food for college roof top bees</a:t>
            </a:r>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11</a:t>
            </a:fld>
            <a:endParaRPr lang="en-US" dirty="0"/>
          </a:p>
        </p:txBody>
      </p:sp>
    </p:spTree>
    <p:extLst>
      <p:ext uri="{BB962C8B-B14F-4D97-AF65-F5344CB8AC3E}">
        <p14:creationId xmlns:p14="http://schemas.microsoft.com/office/powerpoint/2010/main" val="2939995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12</a:t>
            </a:fld>
            <a:endParaRPr lang="en-US" dirty="0"/>
          </a:p>
        </p:txBody>
      </p:sp>
    </p:spTree>
    <p:extLst>
      <p:ext uri="{BB962C8B-B14F-4D97-AF65-F5344CB8AC3E}">
        <p14:creationId xmlns:p14="http://schemas.microsoft.com/office/powerpoint/2010/main" val="1494561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13</a:t>
            </a:fld>
            <a:endParaRPr lang="en-US" dirty="0"/>
          </a:p>
        </p:txBody>
      </p:sp>
    </p:spTree>
    <p:extLst>
      <p:ext uri="{BB962C8B-B14F-4D97-AF65-F5344CB8AC3E}">
        <p14:creationId xmlns:p14="http://schemas.microsoft.com/office/powerpoint/2010/main" val="951274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C0A7E1-370B-42C2-AAA8-7C03ECCDBC2A}" type="slidenum">
              <a:rPr lang="en-US" smtClean="0"/>
              <a:pPr/>
              <a:t>14</a:t>
            </a:fld>
            <a:endParaRPr lang="en-US" dirty="0"/>
          </a:p>
        </p:txBody>
      </p:sp>
    </p:spTree>
    <p:extLst>
      <p:ext uri="{BB962C8B-B14F-4D97-AF65-F5344CB8AC3E}">
        <p14:creationId xmlns:p14="http://schemas.microsoft.com/office/powerpoint/2010/main" val="1504629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Master" Target="../slideMasters/slideMaster1.xml"/><Relationship Id="rId5" Type="http://schemas.openxmlformats.org/officeDocument/2006/relationships/tags" Target="../tags/tag58.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custDataLst>
              <p:tags r:id="rId2"/>
            </p:custDataLst>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custDataLst>
              <p:tags r:id="rId3"/>
            </p:custDataLst>
          </p:nvPr>
        </p:nvSpPr>
        <p:spPr/>
        <p:txBody>
          <a:bodyPr/>
          <a:lstStyle/>
          <a:p>
            <a:fld id="{465034EB-B0FE-4A96-BF79-8B6C0540D9FF}" type="datetime1">
              <a:rPr lang="en-US" smtClean="0"/>
              <a:t>4/10/2014</a:t>
            </a:fld>
            <a:endParaRPr lang="en-US" dirty="0"/>
          </a:p>
        </p:txBody>
      </p:sp>
      <p:sp>
        <p:nvSpPr>
          <p:cNvPr id="5" name="Footer Placeholder 4"/>
          <p:cNvSpPr>
            <a:spLocks noGrp="1"/>
          </p:cNvSpPr>
          <p:nvPr>
            <p:ph type="ftr" sz="quarter" idx="11"/>
            <p:custDataLst>
              <p:tags r:id="rId4"/>
            </p:custDataLst>
          </p:nvPr>
        </p:nvSpPr>
        <p:spPr/>
        <p:txBody>
          <a:bodyPr/>
          <a:lstStyle/>
          <a:p>
            <a:r>
              <a:rPr lang="en-US" dirty="0" smtClean="0"/>
              <a:t>(C) STRAPPOLEE 2009-2011</a:t>
            </a:r>
            <a:endParaRPr lang="en-US" dirty="0"/>
          </a:p>
        </p:txBody>
      </p:sp>
      <p:sp>
        <p:nvSpPr>
          <p:cNvPr id="6" name="Slide Number Placeholder 5"/>
          <p:cNvSpPr>
            <a:spLocks noGrp="1"/>
          </p:cNvSpPr>
          <p:nvPr>
            <p:ph type="sldNum" sz="quarter" idx="12"/>
            <p:custDataLst>
              <p:tags r:id="rId5"/>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idx="1"/>
            <p:custDataLst>
              <p:tags r:id="rId2"/>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FCC6DC7B-FD76-4F61-9C08-52D44C38E665}" type="datetime1">
              <a:rPr lang="en-US" smtClean="0"/>
              <a:t>4/10/2014</a:t>
            </a:fld>
            <a:endParaRPr lang="en-US" dirty="0"/>
          </a:p>
        </p:txBody>
      </p:sp>
      <p:sp>
        <p:nvSpPr>
          <p:cNvPr id="5" name="Footer Placeholder 4"/>
          <p:cNvSpPr>
            <a:spLocks noGrp="1"/>
          </p:cNvSpPr>
          <p:nvPr>
            <p:ph type="ftr" sz="quarter" idx="11"/>
            <p:custDataLst>
              <p:tags r:id="rId4"/>
            </p:custDataLst>
          </p:nvPr>
        </p:nvSpPr>
        <p:spPr/>
        <p:txBody>
          <a:bodyPr/>
          <a:lstStyle/>
          <a:p>
            <a:r>
              <a:rPr lang="en-US" dirty="0" smtClean="0"/>
              <a:t>(C) STRAPPOLEE 2009-2011</a:t>
            </a:r>
            <a:endParaRPr lang="en-US" dirty="0"/>
          </a:p>
        </p:txBody>
      </p:sp>
      <p:sp>
        <p:nvSpPr>
          <p:cNvPr id="6" name="Slide Number Placeholder 5"/>
          <p:cNvSpPr>
            <a:spLocks noGrp="1"/>
          </p:cNvSpPr>
          <p:nvPr>
            <p:ph type="sldNum" sz="quarter" idx="12"/>
            <p:custDataLst>
              <p:tags r:id="rId5"/>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custDataLst>
              <p:tags r:id="rId3"/>
            </p:custDataLst>
          </p:nvPr>
        </p:nvSpPr>
        <p:spPr/>
        <p:txBody>
          <a:bodyPr/>
          <a:lstStyle/>
          <a:p>
            <a:fld id="{9E57D281-8A8C-48E6-8A32-78411BE226BD}" type="datetime1">
              <a:rPr lang="en-US" smtClean="0"/>
              <a:t>4/10/2014</a:t>
            </a:fld>
            <a:endParaRPr lang="en-US" dirty="0"/>
          </a:p>
        </p:txBody>
      </p:sp>
      <p:sp>
        <p:nvSpPr>
          <p:cNvPr id="5" name="Footer Placeholder 4"/>
          <p:cNvSpPr>
            <a:spLocks noGrp="1"/>
          </p:cNvSpPr>
          <p:nvPr>
            <p:ph type="ftr" sz="quarter" idx="11"/>
            <p:custDataLst>
              <p:tags r:id="rId4"/>
            </p:custDataLst>
          </p:nvPr>
        </p:nvSpPr>
        <p:spPr/>
        <p:txBody>
          <a:bodyPr/>
          <a:lstStyle/>
          <a:p>
            <a:r>
              <a:rPr lang="en-US" dirty="0" smtClean="0"/>
              <a:t>(C) STRAPPOLEE 2009-2011</a:t>
            </a:r>
            <a:endParaRPr lang="en-US" dirty="0"/>
          </a:p>
        </p:txBody>
      </p:sp>
      <p:sp>
        <p:nvSpPr>
          <p:cNvPr id="6" name="Slide Number Placeholder 5"/>
          <p:cNvSpPr>
            <a:spLocks noGrp="1"/>
          </p:cNvSpPr>
          <p:nvPr>
            <p:ph type="sldNum" sz="quarter" idx="12"/>
            <p:custDataLst>
              <p:tags r:id="rId5"/>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sz="half" idx="1"/>
            <p:custDataLst>
              <p:tags r:id="rId2"/>
            </p:custDataLst>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custDataLst>
              <p:tags r:id="rId3"/>
            </p:custDataLst>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custDataLst>
              <p:tags r:id="rId4"/>
            </p:custDataLst>
          </p:nvPr>
        </p:nvSpPr>
        <p:spPr/>
        <p:txBody>
          <a:bodyPr/>
          <a:lstStyle/>
          <a:p>
            <a:fld id="{4D00F792-4156-40A4-8BFF-8906BE28C418}" type="datetime1">
              <a:rPr lang="en-US" smtClean="0"/>
              <a:t>4/10/2014</a:t>
            </a:fld>
            <a:endParaRPr lang="en-US" dirty="0"/>
          </a:p>
        </p:txBody>
      </p:sp>
      <p:sp>
        <p:nvSpPr>
          <p:cNvPr id="6" name="Footer Placeholder 5"/>
          <p:cNvSpPr>
            <a:spLocks noGrp="1"/>
          </p:cNvSpPr>
          <p:nvPr>
            <p:ph type="ftr" sz="quarter" idx="11"/>
            <p:custDataLst>
              <p:tags r:id="rId5"/>
            </p:custDataLst>
          </p:nvPr>
        </p:nvSpPr>
        <p:spPr/>
        <p:txBody>
          <a:bodyPr/>
          <a:lstStyle/>
          <a:p>
            <a:r>
              <a:rPr lang="en-US" dirty="0" smtClean="0"/>
              <a:t>(C) STRAPPOLEE 2009-2011</a:t>
            </a:r>
            <a:endParaRPr lang="en-US" dirty="0"/>
          </a:p>
        </p:txBody>
      </p:sp>
      <p:sp>
        <p:nvSpPr>
          <p:cNvPr id="7" name="Slide Number Placeholder 6"/>
          <p:cNvSpPr>
            <a:spLocks noGrp="1"/>
          </p:cNvSpPr>
          <p:nvPr>
            <p:ph type="sldNum" sz="quarter" idx="12"/>
            <p:custDataLst>
              <p:tags r:id="rId6"/>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custDataLst>
              <p:tags r:id="rId6"/>
            </p:custDataLst>
          </p:nvPr>
        </p:nvSpPr>
        <p:spPr/>
        <p:txBody>
          <a:bodyPr/>
          <a:lstStyle/>
          <a:p>
            <a:fld id="{37B17837-73D9-4BD0-99B0-E005FA42067A}" type="datetime1">
              <a:rPr lang="en-US" smtClean="0"/>
              <a:t>4/10/2014</a:t>
            </a:fld>
            <a:endParaRPr lang="en-US" dirty="0"/>
          </a:p>
        </p:txBody>
      </p:sp>
      <p:sp>
        <p:nvSpPr>
          <p:cNvPr id="8" name="Footer Placeholder 7"/>
          <p:cNvSpPr>
            <a:spLocks noGrp="1"/>
          </p:cNvSpPr>
          <p:nvPr>
            <p:ph type="ftr" sz="quarter" idx="11"/>
            <p:custDataLst>
              <p:tags r:id="rId7"/>
            </p:custDataLst>
          </p:nvPr>
        </p:nvSpPr>
        <p:spPr/>
        <p:txBody>
          <a:bodyPr/>
          <a:lstStyle/>
          <a:p>
            <a:r>
              <a:rPr lang="en-US" dirty="0" smtClean="0"/>
              <a:t>(C) STRAPPOLEE 2009-2011</a:t>
            </a:r>
            <a:endParaRPr lang="en-US" dirty="0"/>
          </a:p>
        </p:txBody>
      </p:sp>
      <p:sp>
        <p:nvSpPr>
          <p:cNvPr id="9" name="Slide Number Placeholder 8"/>
          <p:cNvSpPr>
            <a:spLocks noGrp="1"/>
          </p:cNvSpPr>
          <p:nvPr>
            <p:ph type="sldNum" sz="quarter" idx="12"/>
            <p:custDataLst>
              <p:tags r:id="rId8"/>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2"/>
            </p:custDataLst>
          </p:nvPr>
        </p:nvSpPr>
        <p:spPr/>
        <p:txBody>
          <a:bodyPr/>
          <a:lstStyle/>
          <a:p>
            <a:fld id="{893344D6-8D01-455B-BC16-0FD056F7B61A}" type="datetime1">
              <a:rPr lang="en-US" smtClean="0"/>
              <a:t>4/10/2014</a:t>
            </a:fld>
            <a:endParaRPr lang="en-US" dirty="0"/>
          </a:p>
        </p:txBody>
      </p:sp>
      <p:sp>
        <p:nvSpPr>
          <p:cNvPr id="4" name="Footer Placeholder 3"/>
          <p:cNvSpPr>
            <a:spLocks noGrp="1"/>
          </p:cNvSpPr>
          <p:nvPr>
            <p:ph type="ftr" sz="quarter" idx="11"/>
            <p:custDataLst>
              <p:tags r:id="rId3"/>
            </p:custDataLst>
          </p:nvPr>
        </p:nvSpPr>
        <p:spPr/>
        <p:txBody>
          <a:bodyPr/>
          <a:lstStyle/>
          <a:p>
            <a:r>
              <a:rPr lang="en-US" dirty="0" smtClean="0"/>
              <a:t>(C) STRAPPOLEE 2009-2011</a:t>
            </a:r>
            <a:endParaRPr lang="en-US" dirty="0"/>
          </a:p>
        </p:txBody>
      </p:sp>
      <p:sp>
        <p:nvSpPr>
          <p:cNvPr id="5" name="Slide Number Placeholder 4"/>
          <p:cNvSpPr>
            <a:spLocks noGrp="1"/>
          </p:cNvSpPr>
          <p:nvPr>
            <p:ph type="sldNum" sz="quarter" idx="12"/>
            <p:custDataLst>
              <p:tags r:id="rId4"/>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FBE289A4-8DBC-4C70-8E43-6497DC5EE462}" type="datetime1">
              <a:rPr lang="en-US" smtClean="0"/>
              <a:t>4/10/2014</a:t>
            </a:fld>
            <a:endParaRPr lang="en-US" dirty="0"/>
          </a:p>
        </p:txBody>
      </p:sp>
      <p:sp>
        <p:nvSpPr>
          <p:cNvPr id="3" name="Footer Placeholder 2"/>
          <p:cNvSpPr>
            <a:spLocks noGrp="1"/>
          </p:cNvSpPr>
          <p:nvPr>
            <p:ph type="ftr" sz="quarter" idx="11"/>
            <p:custDataLst>
              <p:tags r:id="rId2"/>
            </p:custDataLst>
          </p:nvPr>
        </p:nvSpPr>
        <p:spPr/>
        <p:txBody>
          <a:bodyPr/>
          <a:lstStyle/>
          <a:p>
            <a:r>
              <a:rPr lang="en-US" dirty="0" smtClean="0"/>
              <a:t>(C) STRAPPOLEE 2009-2011</a:t>
            </a:r>
            <a:endParaRPr lang="en-US" dirty="0"/>
          </a:p>
        </p:txBody>
      </p:sp>
      <p:sp>
        <p:nvSpPr>
          <p:cNvPr id="4" name="Slide Number Placeholder 3"/>
          <p:cNvSpPr>
            <a:spLocks noGrp="1"/>
          </p:cNvSpPr>
          <p:nvPr>
            <p:ph type="sldNum" sz="quarter" idx="12"/>
            <p:custDataLst>
              <p:tags r:id="rId3"/>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D8CC5387-1694-4BBD-B7D7-77717C7A2FBA}" type="datetime1">
              <a:rPr lang="en-US" smtClean="0"/>
              <a:t>4/10/2014</a:t>
            </a:fld>
            <a:endParaRPr lang="en-US" dirty="0"/>
          </a:p>
        </p:txBody>
      </p:sp>
      <p:sp>
        <p:nvSpPr>
          <p:cNvPr id="6" name="Footer Placeholder 5"/>
          <p:cNvSpPr>
            <a:spLocks noGrp="1"/>
          </p:cNvSpPr>
          <p:nvPr>
            <p:ph type="ftr" sz="quarter" idx="11"/>
            <p:custDataLst>
              <p:tags r:id="rId5"/>
            </p:custDataLst>
          </p:nvPr>
        </p:nvSpPr>
        <p:spPr/>
        <p:txBody>
          <a:bodyPr/>
          <a:lstStyle/>
          <a:p>
            <a:r>
              <a:rPr lang="en-US" dirty="0" smtClean="0"/>
              <a:t>(C) STRAPPOLEE 2009-2011</a:t>
            </a:r>
            <a:endParaRPr lang="en-US" dirty="0"/>
          </a:p>
        </p:txBody>
      </p:sp>
      <p:sp>
        <p:nvSpPr>
          <p:cNvPr id="7" name="Slide Number Placeholder 6"/>
          <p:cNvSpPr>
            <a:spLocks noGrp="1"/>
          </p:cNvSpPr>
          <p:nvPr>
            <p:ph type="sldNum" sz="quarter" idx="12"/>
            <p:custDataLst>
              <p:tags r:id="rId6"/>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39BAD8D9-B238-4637-9373-456BE3CCECF4}" type="datetime1">
              <a:rPr lang="en-US" smtClean="0"/>
              <a:t>4/10/2014</a:t>
            </a:fld>
            <a:endParaRPr lang="en-US" dirty="0"/>
          </a:p>
        </p:txBody>
      </p:sp>
      <p:sp>
        <p:nvSpPr>
          <p:cNvPr id="6" name="Footer Placeholder 5"/>
          <p:cNvSpPr>
            <a:spLocks noGrp="1"/>
          </p:cNvSpPr>
          <p:nvPr>
            <p:ph type="ftr" sz="quarter" idx="11"/>
            <p:custDataLst>
              <p:tags r:id="rId5"/>
            </p:custDataLst>
          </p:nvPr>
        </p:nvSpPr>
        <p:spPr/>
        <p:txBody>
          <a:bodyPr/>
          <a:lstStyle/>
          <a:p>
            <a:r>
              <a:rPr lang="en-US" dirty="0" smtClean="0"/>
              <a:t>(C) STRAPPOLEE 2009-2011</a:t>
            </a:r>
            <a:endParaRPr lang="en-US" dirty="0"/>
          </a:p>
        </p:txBody>
      </p:sp>
      <p:sp>
        <p:nvSpPr>
          <p:cNvPr id="7" name="Slide Number Placeholder 6"/>
          <p:cNvSpPr>
            <a:spLocks noGrp="1"/>
          </p:cNvSpPr>
          <p:nvPr>
            <p:ph type="sldNum" sz="quarter" idx="12"/>
            <p:custDataLst>
              <p:tags r:id="rId6"/>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Vertical Text Placeholder 2"/>
          <p:cNvSpPr>
            <a:spLocks noGrp="1"/>
          </p:cNvSpPr>
          <p:nvPr>
            <p:ph type="body" orient="vert" idx="1"/>
            <p:custDataLst>
              <p:tags r:id="rId2"/>
            </p:custDataLst>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D926C1B3-2710-4094-B9B0-11D0EEC71B0C}" type="datetime1">
              <a:rPr lang="en-US" smtClean="0"/>
              <a:t>4/10/2014</a:t>
            </a:fld>
            <a:endParaRPr lang="en-US" dirty="0"/>
          </a:p>
        </p:txBody>
      </p:sp>
      <p:sp>
        <p:nvSpPr>
          <p:cNvPr id="5" name="Footer Placeholder 4"/>
          <p:cNvSpPr>
            <a:spLocks noGrp="1"/>
          </p:cNvSpPr>
          <p:nvPr>
            <p:ph type="ftr" sz="quarter" idx="11"/>
            <p:custDataLst>
              <p:tags r:id="rId4"/>
            </p:custDataLst>
          </p:nvPr>
        </p:nvSpPr>
        <p:spPr/>
        <p:txBody>
          <a:bodyPr/>
          <a:lstStyle/>
          <a:p>
            <a:r>
              <a:rPr lang="en-US" dirty="0" smtClean="0"/>
              <a:t>(C) STRAPPOLEE 2009-2011</a:t>
            </a:r>
            <a:endParaRPr lang="en-US" dirty="0"/>
          </a:p>
        </p:txBody>
      </p:sp>
      <p:sp>
        <p:nvSpPr>
          <p:cNvPr id="6" name="Slide Number Placeholder 5"/>
          <p:cNvSpPr>
            <a:spLocks noGrp="1"/>
          </p:cNvSpPr>
          <p:nvPr>
            <p:ph type="sldNum" sz="quarter" idx="12"/>
            <p:custDataLst>
              <p:tags r:id="rId5"/>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custDataLst>
              <p:tags r:id="rId2"/>
            </p:custDataLst>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E9D408CC-B8C9-4F50-AAA9-BF012546BCFB}" type="datetime1">
              <a:rPr lang="en-US" smtClean="0"/>
              <a:t>4/10/2014</a:t>
            </a:fld>
            <a:endParaRPr lang="en-US" dirty="0"/>
          </a:p>
        </p:txBody>
      </p:sp>
      <p:sp>
        <p:nvSpPr>
          <p:cNvPr id="5" name="Footer Placeholder 4"/>
          <p:cNvSpPr>
            <a:spLocks noGrp="1"/>
          </p:cNvSpPr>
          <p:nvPr>
            <p:ph type="ftr" sz="quarter" idx="11"/>
            <p:custDataLst>
              <p:tags r:id="rId4"/>
            </p:custDataLst>
          </p:nvPr>
        </p:nvSpPr>
        <p:spPr/>
        <p:txBody>
          <a:bodyPr/>
          <a:lstStyle/>
          <a:p>
            <a:r>
              <a:rPr lang="en-US" dirty="0" smtClean="0"/>
              <a:t>(C) STRAPPOLEE 2009-2011</a:t>
            </a:r>
            <a:endParaRPr lang="en-US" dirty="0"/>
          </a:p>
        </p:txBody>
      </p:sp>
      <p:sp>
        <p:nvSpPr>
          <p:cNvPr id="6" name="Slide Number Placeholder 5"/>
          <p:cNvSpPr>
            <a:spLocks noGrp="1"/>
          </p:cNvSpPr>
          <p:nvPr>
            <p:ph type="sldNum" sz="quarter" idx="12"/>
            <p:custDataLst>
              <p:tags r:id="rId5"/>
            </p:custDataLst>
          </p:nvPr>
        </p:nvSpPr>
        <p:spPr/>
        <p:txBody>
          <a:bodyPr/>
          <a:lstStyle/>
          <a:p>
            <a:fld id="{17E29E93-DB15-4F77-9B86-F3106D961DD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76CC04-5D54-4198-84F5-9C76675385F0}" type="datetime1">
              <a:rPr lang="en-US" smtClean="0"/>
              <a:t>4/10/2014</a:t>
            </a:fld>
            <a:endParaRPr lang="en-US" dirty="0"/>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(C) STRAPPOLEE 2009-2011</a:t>
            </a:r>
            <a:endParaRPr lang="en-US" dirty="0"/>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29E93-DB15-4F77-9B86-F3106D961DD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67.xml"/></Relationships>
</file>

<file path=ppt/slides/_rels/slide2.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71.xml"/></Relationships>
</file>

<file path=ppt/slides/_rels/slide3.xml.rels><?xml version="1.0" encoding="UTF-8" standalone="yes"?>
<Relationships xmlns="http://schemas.openxmlformats.org/package/2006/relationships"><Relationship Id="rId8" Type="http://schemas.openxmlformats.org/officeDocument/2006/relationships/hyperlink" Target="http://pubs.acs.org/doi/abs/10.1021/jf1033398" TargetMode="External"/><Relationship Id="rId3" Type="http://schemas.openxmlformats.org/officeDocument/2006/relationships/tags" Target="../tags/tag74.xml"/><Relationship Id="rId7" Type="http://schemas.openxmlformats.org/officeDocument/2006/relationships/hyperlink" Target="http://www.sciencedirect.com/science/article/pii/S1756464611000090" TargetMode="External"/><Relationship Id="rId12" Type="http://schemas.openxmlformats.org/officeDocument/2006/relationships/hyperlink" Target="http://www.soilandhealth.org/03sov/0302hsted/030208miller/030408miller.PDF" TargetMode="Externa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notesSlide" Target="../notesSlides/notesSlide3.xml"/><Relationship Id="rId11" Type="http://schemas.openxmlformats.org/officeDocument/2006/relationships/hyperlink" Target="http://www.wipo.int/patentscope/search/en/WO2010134597" TargetMode="External"/><Relationship Id="rId5" Type="http://schemas.openxmlformats.org/officeDocument/2006/relationships/slideLayout" Target="../slideLayouts/slideLayout2.xml"/><Relationship Id="rId10" Type="http://schemas.openxmlformats.org/officeDocument/2006/relationships/hyperlink" Target="http://forums.gardenweb.com/forums/load/bees/msg1113182225132.html" TargetMode="External"/><Relationship Id="rId4" Type="http://schemas.openxmlformats.org/officeDocument/2006/relationships/tags" Target="../tags/tag75.xml"/><Relationship Id="rId9" Type="http://schemas.openxmlformats.org/officeDocument/2006/relationships/hyperlink" Target="http://www.mdpi.com/1420-3049/15/7/4572/pd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ncbi.nlm.nih.gov/pubmed/21033720" TargetMode="External"/><Relationship Id="rId3" Type="http://schemas.openxmlformats.org/officeDocument/2006/relationships/tags" Target="../tags/tag78.xml"/><Relationship Id="rId7" Type="http://schemas.openxmlformats.org/officeDocument/2006/relationships/hyperlink" Target="http://www.ncbi.nlm.nih.gov/pubmed/21675726" TargetMode="External"/><Relationship Id="rId12" Type="http://schemas.openxmlformats.org/officeDocument/2006/relationships/hyperlink" Target="http://maple.dnr.cornell.edu/kids/sugar.htm" TargetMode="Externa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notesSlide" Target="../notesSlides/notesSlide4.xml"/><Relationship Id="rId11" Type="http://schemas.openxmlformats.org/officeDocument/2006/relationships/hyperlink" Target="http://maple.dnr.cornell.edu/Ext/tree_impr/TestForm.pdf" TargetMode="External"/><Relationship Id="rId5" Type="http://schemas.openxmlformats.org/officeDocument/2006/relationships/slideLayout" Target="../slideLayouts/slideLayout2.xml"/><Relationship Id="rId10" Type="http://schemas.openxmlformats.org/officeDocument/2006/relationships/hyperlink" Target="http://www.mi-maplesyrup.com/directory/producers.htm" TargetMode="External"/><Relationship Id="rId4" Type="http://schemas.openxmlformats.org/officeDocument/2006/relationships/tags" Target="../tags/tag79.xml"/><Relationship Id="rId9" Type="http://schemas.openxmlformats.org/officeDocument/2006/relationships/hyperlink" Target="http://www.rolaine.com/cues/SugarMapleTreeDistribution.JPG" TargetMode="External"/></Relationships>
</file>

<file path=ppt/slides/_rels/slide5.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1.pn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maple.dnr.cornell.edu/Ext/history_tree_imp.htm" TargetMode="External"/><Relationship Id="rId3" Type="http://schemas.openxmlformats.org/officeDocument/2006/relationships/tags" Target="../tags/tag85.xml"/><Relationship Id="rId7" Type="http://schemas.openxmlformats.org/officeDocument/2006/relationships/hyperlink" Target="http://www.uvm.edu/~pmrc/research06.pdf" TargetMode="External"/><Relationship Id="rId12" Type="http://schemas.openxmlformats.org/officeDocument/2006/relationships/hyperlink" Target="http://www.statcan.gc.ca/pub/23-221-x/23-221-x2010000-eng.pdf" TargetMode="Externa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6.xml"/><Relationship Id="rId11" Type="http://schemas.openxmlformats.org/officeDocument/2006/relationships/hyperlink" Target="http://www.northamericanmaple.org/images/stories/CropReport/2011USMapleCrop.pdf" TargetMode="External"/><Relationship Id="rId5" Type="http://schemas.openxmlformats.org/officeDocument/2006/relationships/slideLayout" Target="../slideLayouts/slideLayout2.xml"/><Relationship Id="rId10" Type="http://schemas.openxmlformats.org/officeDocument/2006/relationships/hyperlink" Target="http://www.northamericanmaple.org/index.php/en/namsc-research-fund" TargetMode="External"/><Relationship Id="rId4" Type="http://schemas.openxmlformats.org/officeDocument/2006/relationships/tags" Target="../tags/tag86.xml"/><Relationship Id="rId9" Type="http://schemas.openxmlformats.org/officeDocument/2006/relationships/hyperlink" Target="http://maple.dnr.cornell.edu/Ext/quebec/2006Monograph.pdf" TargetMode="External"/></Relationships>
</file>

<file path=ppt/slides/_rels/slide7.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2.jpeg"/><Relationship Id="rId5" Type="http://schemas.openxmlformats.org/officeDocument/2006/relationships/notesSlide" Target="../notesSlides/notesSlide7.xml"/><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www.bonterrabees.com/doityourselfplans.html" TargetMode="External"/><Relationship Id="rId3" Type="http://schemas.openxmlformats.org/officeDocument/2006/relationships/tags" Target="../tags/tag92.xml"/><Relationship Id="rId7" Type="http://schemas.openxmlformats.org/officeDocument/2006/relationships/hyperlink" Target="http://www.bonterrabees.com/hivecaseoptions.html" TargetMode="Externa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notesSlide" Target="../notesSlides/notesSlide8.xml"/><Relationship Id="rId11" Type="http://schemas.openxmlformats.org/officeDocument/2006/relationships/hyperlink" Target="http://www.draperbee.com/catalog/page7.htm#OBSERVATION HIVES" TargetMode="External"/><Relationship Id="rId5" Type="http://schemas.openxmlformats.org/officeDocument/2006/relationships/slideLayout" Target="../slideLayouts/slideLayout2.xml"/><Relationship Id="rId10" Type="http://schemas.openxmlformats.org/officeDocument/2006/relationships/hyperlink" Target="http://www.honeyrunapiaries.com/beekeeping_plans.phtml" TargetMode="External"/><Relationship Id="rId4" Type="http://schemas.openxmlformats.org/officeDocument/2006/relationships/tags" Target="../tags/tag93.xml"/><Relationship Id="rId9" Type="http://schemas.openxmlformats.org/officeDocument/2006/relationships/hyperlink" Target="http://www.honeyrunapiaries.com/observationhive.phtml"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honeytraveler.com/single-flower-honey/honeydew-or-forest-honeys/" TargetMode="External"/><Relationship Id="rId3" Type="http://schemas.openxmlformats.org/officeDocument/2006/relationships/tags" Target="../tags/tag96.xml"/><Relationship Id="rId7" Type="http://schemas.openxmlformats.org/officeDocument/2006/relationships/hyperlink" Target="http://www.beesource.com/build-it-yourself/3-frame-observation-hive-2/" TargetMode="Externa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97.xml"/></Relationships>
</file>

<file path=ppt/slides/_rels/slide10.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101.xml"/></Relationships>
</file>

<file path=ppt/slides/_rels/slide11.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105.xml"/></Relationships>
</file>

<file path=ppt/slides/_rels/slide12.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109.xml"/></Relationships>
</file>

<file path=ppt/slides/_rels/slide13.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113.xml"/></Relationships>
</file>

<file path=ppt/slides/_rels/slide14.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custDataLst>
              <p:tags r:id="rId2"/>
            </p:custDataLst>
          </p:nvPr>
        </p:nvSpPr>
        <p:spPr>
          <a:xfrm>
            <a:off x="685800" y="228600"/>
            <a:ext cx="7772400" cy="1447799"/>
          </a:xfrm>
        </p:spPr>
        <p:txBody>
          <a:bodyPr/>
          <a:lstStyle/>
          <a:p>
            <a:r>
              <a:rPr lang="en-US" dirty="0" smtClean="0"/>
              <a:t>Sugar maple sap honey bee experiment protocol</a:t>
            </a:r>
            <a:endParaRPr lang="en-US" dirty="0"/>
          </a:p>
        </p:txBody>
      </p:sp>
      <p:sp>
        <p:nvSpPr>
          <p:cNvPr id="7" name="Subtitle 2"/>
          <p:cNvSpPr>
            <a:spLocks noGrp="1"/>
          </p:cNvSpPr>
          <p:nvPr>
            <p:ph type="subTitle" idx="1"/>
            <p:custDataLst>
              <p:tags r:id="rId3"/>
            </p:custDataLst>
          </p:nvPr>
        </p:nvSpPr>
        <p:spPr>
          <a:xfrm>
            <a:off x="228600" y="1981200"/>
            <a:ext cx="8458200" cy="4876800"/>
          </a:xfrm>
        </p:spPr>
        <p:txBody>
          <a:bodyPr>
            <a:normAutofit lnSpcReduction="10000"/>
          </a:bodyPr>
          <a:lstStyle/>
          <a:p>
            <a:pPr algn="l">
              <a:buFont typeface="Wingdings" pitchFamily="2" charset="2"/>
              <a:buChar char="Ø"/>
            </a:pPr>
            <a:r>
              <a:rPr lang="en-US" dirty="0" smtClean="0"/>
              <a:t> (1)Raw sugar maple sap collected and stored at refrigerated temperatures.</a:t>
            </a:r>
          </a:p>
          <a:p>
            <a:pPr algn="l">
              <a:buFont typeface="Wingdings" pitchFamily="2" charset="2"/>
              <a:buChar char="Ø"/>
            </a:pPr>
            <a:r>
              <a:rPr lang="en-US" dirty="0" smtClean="0"/>
              <a:t>(2)Feed raw maple sugar maple sap to overwintering bees in-situ to hive.  </a:t>
            </a:r>
          </a:p>
          <a:p>
            <a:pPr algn="l">
              <a:buFont typeface="Wingdings" pitchFamily="2" charset="2"/>
              <a:buChar char="Ø"/>
            </a:pPr>
            <a:r>
              <a:rPr lang="en-US" dirty="0" smtClean="0"/>
              <a:t>(3)repeat (2) above with several viscosities of boiled down maple sugar sap to include a sap that’s boiled down to a specific gravity comparable to nectar.</a:t>
            </a:r>
          </a:p>
          <a:p>
            <a:pPr algn="l">
              <a:buFont typeface="Wingdings" pitchFamily="2" charset="2"/>
              <a:buChar char="Ø"/>
            </a:pPr>
            <a:r>
              <a:rPr lang="en-US" dirty="0" smtClean="0"/>
              <a:t> repeat (2) AND (3) With bees in summer to produce a maple based honey* </a:t>
            </a:r>
          </a:p>
          <a:p>
            <a:pPr algn="l">
              <a:buFont typeface="Wingdings" pitchFamily="2" charset="2"/>
              <a:buChar char="Ø"/>
            </a:pP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762000"/>
          </a:xfrm>
        </p:spPr>
        <p:txBody>
          <a:bodyPr>
            <a:normAutofit/>
          </a:bodyPr>
          <a:lstStyle/>
          <a:p>
            <a:r>
              <a:rPr lang="en-US" dirty="0" smtClean="0"/>
              <a:t>Honey Bee Sugar maple sap hypothesis </a:t>
            </a:r>
            <a:endParaRPr lang="en-US" dirty="0"/>
          </a:p>
        </p:txBody>
      </p:sp>
      <p:sp>
        <p:nvSpPr>
          <p:cNvPr id="3" name="Content Placeholder 2"/>
          <p:cNvSpPr>
            <a:spLocks noGrp="1"/>
          </p:cNvSpPr>
          <p:nvPr>
            <p:ph idx="1"/>
            <p:custDataLst>
              <p:tags r:id="rId3"/>
            </p:custDataLst>
          </p:nvPr>
        </p:nvSpPr>
        <p:spPr>
          <a:xfrm>
            <a:off x="152400" y="838200"/>
            <a:ext cx="8763000" cy="6019800"/>
          </a:xfrm>
        </p:spPr>
        <p:txBody>
          <a:bodyPr>
            <a:normAutofit fontScale="92500" lnSpcReduction="10000"/>
          </a:bodyPr>
          <a:lstStyle/>
          <a:p>
            <a:r>
              <a:rPr lang="en-US" dirty="0" smtClean="0"/>
              <a:t>Boiling of sugar maple sap produces many novel phenols and other compounds, some not found in the sap.</a:t>
            </a:r>
          </a:p>
          <a:p>
            <a:r>
              <a:rPr lang="en-US" dirty="0" smtClean="0"/>
              <a:t>Honey bees may very well metabolize sugar maple sap in winter and perhaps in the summer months as well and not produce honey from the raw sap.</a:t>
            </a:r>
          </a:p>
          <a:p>
            <a:r>
              <a:rPr lang="en-US" dirty="0" smtClean="0"/>
              <a:t>We hypothesize that honey bees may produce honey from sap that has higher viscosities or specific gravities from the boiling process, this leads to an interesting question, at what point does the boiling process produce the maple syrup phenols?  And what novel chemicals would the honey bees produce from partially processed sap?    </a:t>
            </a: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0"/>
            <a:ext cx="8229600" cy="1066800"/>
          </a:xfrm>
        </p:spPr>
        <p:txBody>
          <a:bodyPr/>
          <a:lstStyle/>
          <a:p>
            <a:endParaRPr lang="en-US" dirty="0"/>
          </a:p>
        </p:txBody>
      </p:sp>
      <p:sp>
        <p:nvSpPr>
          <p:cNvPr id="3" name="Content Placeholder 2"/>
          <p:cNvSpPr>
            <a:spLocks noGrp="1"/>
          </p:cNvSpPr>
          <p:nvPr>
            <p:ph idx="1"/>
            <p:custDataLst>
              <p:tags r:id="rId3"/>
            </p:custDataLst>
          </p:nvPr>
        </p:nvSpPr>
        <p:spPr>
          <a:xfrm>
            <a:off x="0" y="1295400"/>
            <a:ext cx="8991600" cy="5562600"/>
          </a:xfrm>
        </p:spPr>
        <p:txBody>
          <a:bodyPr>
            <a:normAutofit/>
          </a:bodyPr>
          <a:lstStyle/>
          <a:p>
            <a:pPr>
              <a:buFont typeface="Wingdings" pitchFamily="2" charset="2"/>
              <a:buChar char="Ø"/>
            </a:pPr>
            <a:r>
              <a:rPr lang="en-US" dirty="0" smtClean="0">
                <a:hlinkClick r:id="rId7"/>
              </a:rPr>
              <a:t>http://www.sciencedirect.com/science/article/pii/S1756464611000090</a:t>
            </a:r>
            <a:endParaRPr lang="en-US" dirty="0" smtClean="0"/>
          </a:p>
          <a:p>
            <a:pPr>
              <a:buFont typeface="Wingdings" pitchFamily="2" charset="2"/>
              <a:buChar char="Ø"/>
            </a:pPr>
            <a:r>
              <a:rPr lang="en-US" dirty="0" smtClean="0">
                <a:hlinkClick r:id="rId8"/>
              </a:rPr>
              <a:t>http://pubs.acs.org/doi/abs/10.1021/jf1033398</a:t>
            </a:r>
            <a:endParaRPr lang="en-US" dirty="0" smtClean="0"/>
          </a:p>
          <a:p>
            <a:pPr>
              <a:buFont typeface="Wingdings" pitchFamily="2" charset="2"/>
              <a:buChar char="Ø"/>
            </a:pPr>
            <a:r>
              <a:rPr lang="en-US" dirty="0" smtClean="0">
                <a:hlinkClick r:id="rId9"/>
              </a:rPr>
              <a:t>http://www.mdpi.com/1420-3049/15/7/4572/pdf</a:t>
            </a:r>
            <a:endParaRPr lang="en-US" dirty="0" smtClean="0"/>
          </a:p>
          <a:p>
            <a:pPr>
              <a:buFont typeface="Wingdings" pitchFamily="2" charset="2"/>
              <a:buChar char="Ø"/>
            </a:pPr>
            <a:r>
              <a:rPr lang="en-US" dirty="0" smtClean="0">
                <a:hlinkClick r:id="rId10"/>
              </a:rPr>
              <a:t>http://forums.gardenweb.com/forums/load/bees/msg1113182225132.html</a:t>
            </a:r>
            <a:endParaRPr lang="en-US" dirty="0" smtClean="0"/>
          </a:p>
          <a:p>
            <a:pPr>
              <a:buFont typeface="Wingdings" pitchFamily="2" charset="2"/>
              <a:buChar char="Ø"/>
            </a:pPr>
            <a:r>
              <a:rPr lang="en-US" dirty="0" smtClean="0">
                <a:hlinkClick r:id="rId11"/>
              </a:rPr>
              <a:t>http://www.wipo.int/patentscope/search/en/WO2010134597</a:t>
            </a:r>
            <a:endParaRPr lang="en-US" dirty="0" smtClean="0"/>
          </a:p>
          <a:p>
            <a:pPr>
              <a:buFont typeface="Wingdings" pitchFamily="2" charset="2"/>
              <a:buChar char="Ø"/>
            </a:pPr>
            <a:r>
              <a:rPr lang="en-US" dirty="0" smtClean="0">
                <a:hlinkClick r:id="rId12"/>
              </a:rPr>
              <a:t>http://www.soilandhealth.org/03sov/0302hsted/030208miller/030408miller.PDF</a:t>
            </a: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custDataLst>
              <p:tags r:id="rId3"/>
            </p:custDataLst>
          </p:nvPr>
        </p:nvSpPr>
        <p:spPr>
          <a:xfrm>
            <a:off x="0" y="1600200"/>
            <a:ext cx="9144000" cy="5257800"/>
          </a:xfrm>
        </p:spPr>
        <p:txBody>
          <a:bodyPr/>
          <a:lstStyle/>
          <a:p>
            <a:r>
              <a:rPr lang="en-US" dirty="0" smtClean="0">
                <a:hlinkClick r:id="rId7"/>
              </a:rPr>
              <a:t>http://www.ncbi.nlm.nih.gov/pubmed/21675726</a:t>
            </a:r>
            <a:endParaRPr lang="en-US" dirty="0" smtClean="0"/>
          </a:p>
          <a:p>
            <a:r>
              <a:rPr lang="en-US" dirty="0" smtClean="0">
                <a:hlinkClick r:id="rId8"/>
              </a:rPr>
              <a:t>http://www.ncbi.nlm.nih.gov/pubmed/21033720</a:t>
            </a:r>
            <a:endParaRPr lang="en-US" dirty="0" smtClean="0"/>
          </a:p>
          <a:p>
            <a:r>
              <a:rPr lang="en-US" dirty="0" smtClean="0">
                <a:hlinkClick r:id="rId9"/>
              </a:rPr>
              <a:t>http://www.rolaine.com/cues/SugarMapleTreeDistribution.JPG</a:t>
            </a:r>
            <a:endParaRPr lang="en-US" dirty="0" smtClean="0"/>
          </a:p>
          <a:p>
            <a:r>
              <a:rPr lang="en-US" dirty="0" smtClean="0">
                <a:hlinkClick r:id="rId10"/>
              </a:rPr>
              <a:t>http://www.mi-maplesyrup.com/directory/producers.htm</a:t>
            </a:r>
            <a:endParaRPr lang="en-US" dirty="0" smtClean="0"/>
          </a:p>
          <a:p>
            <a:r>
              <a:rPr lang="en-US" dirty="0" smtClean="0">
                <a:hlinkClick r:id="rId11"/>
              </a:rPr>
              <a:t>http://maple.dnr.cornell.edu/Ext/tree_impr/TestForm.pdf</a:t>
            </a:r>
            <a:endParaRPr lang="en-US" dirty="0" smtClean="0"/>
          </a:p>
          <a:p>
            <a:r>
              <a:rPr lang="en-US" dirty="0" smtClean="0">
                <a:hlinkClick r:id="rId12"/>
              </a:rPr>
              <a:t>http://maple.dnr.cornell.edu/kids/sugar.htm</a:t>
            </a:r>
            <a:endParaRPr lang="en-US" dirty="0" smtClean="0"/>
          </a:p>
          <a:p>
            <a:endParaRPr lang="en-US" dirty="0" smtClean="0"/>
          </a:p>
          <a:p>
            <a:endParaRPr lang="en-US" dirty="0" smtClean="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upload.wikimedia.org/wikipedia/commons/thumb/d/dc/Quebecol.svg/500px-Quebecol.svg.png"/>
          <p:cNvPicPr>
            <a:picLocks noChangeAspect="1" noChangeArrowheads="1"/>
          </p:cNvPicPr>
          <p:nvPr>
            <p:custDataLst>
              <p:tags r:id="rId2"/>
            </p:custDataLst>
          </p:nvPr>
        </p:nvPicPr>
        <p:blipFill>
          <a:blip r:embed="rId6" cstate="print"/>
          <a:srcRect/>
          <a:stretch>
            <a:fillRect/>
          </a:stretch>
        </p:blipFill>
        <p:spPr bwMode="auto">
          <a:xfrm>
            <a:off x="0" y="0"/>
            <a:ext cx="9144000" cy="6705600"/>
          </a:xfrm>
          <a:prstGeom prst="rect">
            <a:avLst/>
          </a:prstGeom>
          <a:noFill/>
        </p:spPr>
      </p:pic>
      <p:sp>
        <p:nvSpPr>
          <p:cNvPr id="3" name="Footer Placeholder 2"/>
          <p:cNvSpPr>
            <a:spLocks noGrp="1"/>
          </p:cNvSpPr>
          <p:nvPr>
            <p:ph type="ftr" sz="quarter" idx="11"/>
            <p:custDataLst>
              <p:tags r:id="rId3"/>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0"/>
            <a:ext cx="8229600" cy="914400"/>
          </a:xfrm>
        </p:spPr>
        <p:txBody>
          <a:bodyPr>
            <a:normAutofit/>
          </a:bodyPr>
          <a:lstStyle/>
          <a:p>
            <a:endParaRPr lang="en-US" dirty="0"/>
          </a:p>
        </p:txBody>
      </p:sp>
      <p:sp>
        <p:nvSpPr>
          <p:cNvPr id="3" name="Content Placeholder 2"/>
          <p:cNvSpPr>
            <a:spLocks noGrp="1"/>
          </p:cNvSpPr>
          <p:nvPr>
            <p:ph idx="1"/>
            <p:custDataLst>
              <p:tags r:id="rId3"/>
            </p:custDataLst>
          </p:nvPr>
        </p:nvSpPr>
        <p:spPr>
          <a:xfrm>
            <a:off x="0" y="1219200"/>
            <a:ext cx="9144000" cy="5638801"/>
          </a:xfrm>
        </p:spPr>
        <p:txBody>
          <a:bodyPr>
            <a:normAutofit lnSpcReduction="10000"/>
          </a:bodyPr>
          <a:lstStyle/>
          <a:p>
            <a:r>
              <a:rPr lang="en-US" dirty="0" smtClean="0">
                <a:hlinkClick r:id="rId7"/>
              </a:rPr>
              <a:t>http://www.uvm.edu/~pmrc/research06.pdf</a:t>
            </a:r>
            <a:endParaRPr lang="en-US" dirty="0" smtClean="0"/>
          </a:p>
          <a:p>
            <a:r>
              <a:rPr lang="en-US" dirty="0" smtClean="0">
                <a:hlinkClick r:id="rId8"/>
              </a:rPr>
              <a:t>http://maple.dnr.cornell.edu/Ext/history_tree_imp.htm</a:t>
            </a:r>
            <a:endParaRPr lang="en-US" dirty="0" smtClean="0"/>
          </a:p>
          <a:p>
            <a:pPr>
              <a:buNone/>
            </a:pPr>
            <a:r>
              <a:rPr lang="en-US" dirty="0" smtClean="0">
                <a:hlinkClick r:id="rId9"/>
              </a:rPr>
              <a:t>http://maple.dnr.cornell.edu/Ext/quebec/2006Monograph.pdf</a:t>
            </a:r>
            <a:endParaRPr lang="en-US" dirty="0" smtClean="0"/>
          </a:p>
          <a:p>
            <a:pPr>
              <a:buNone/>
            </a:pPr>
            <a:r>
              <a:rPr lang="en-US" dirty="0" smtClean="0">
                <a:hlinkClick r:id="rId10"/>
              </a:rPr>
              <a:t>http://www.northamericanmaple.org/index.php/en/namsc-research-fund</a:t>
            </a:r>
            <a:endParaRPr lang="en-US" dirty="0" smtClean="0"/>
          </a:p>
          <a:p>
            <a:pPr>
              <a:buNone/>
            </a:pPr>
            <a:r>
              <a:rPr lang="en-US" dirty="0" smtClean="0">
                <a:hlinkClick r:id="rId11"/>
              </a:rPr>
              <a:t>http://www.northamericanmaple.org/images/stories/CropReport/2011USMapleCrop.pdf</a:t>
            </a:r>
            <a:endParaRPr lang="en-US" dirty="0" smtClean="0"/>
          </a:p>
          <a:p>
            <a:pPr>
              <a:buNone/>
            </a:pPr>
            <a:r>
              <a:rPr lang="en-US" dirty="0" smtClean="0">
                <a:hlinkClick r:id="rId12"/>
              </a:rPr>
              <a:t>http://www.statcan.gc.ca/pub/23-221-x/23-221-x2010000-eng.pdf</a:t>
            </a:r>
            <a:endParaRPr lang="en-US" dirty="0" smtClean="0"/>
          </a:p>
          <a:p>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garMapleTreeDistribution.JPG"/>
          <p:cNvPicPr>
            <a:picLocks noChangeAspect="1"/>
          </p:cNvPicPr>
          <p:nvPr>
            <p:custDataLst>
              <p:tags r:id="rId2"/>
            </p:custDataLst>
          </p:nvPr>
        </p:nvPicPr>
        <p:blipFill>
          <a:blip r:embed="rId6" cstate="print"/>
          <a:stretch>
            <a:fillRect/>
          </a:stretch>
        </p:blipFill>
        <p:spPr>
          <a:xfrm>
            <a:off x="0" y="0"/>
            <a:ext cx="9144000" cy="6858000"/>
          </a:xfrm>
          <a:prstGeom prst="rect">
            <a:avLst/>
          </a:prstGeom>
        </p:spPr>
      </p:pic>
      <p:sp>
        <p:nvSpPr>
          <p:cNvPr id="3" name="Footer Placeholder 2"/>
          <p:cNvSpPr>
            <a:spLocks noGrp="1"/>
          </p:cNvSpPr>
          <p:nvPr>
            <p:ph type="ftr" sz="quarter" idx="11"/>
            <p:custDataLst>
              <p:tags r:id="rId3"/>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1295400"/>
          </a:xfrm>
        </p:spPr>
        <p:txBody>
          <a:bodyPr/>
          <a:lstStyle/>
          <a:p>
            <a:r>
              <a:rPr lang="en-US" dirty="0" smtClean="0"/>
              <a:t>Protocol equipment needs</a:t>
            </a:r>
            <a:endParaRPr lang="en-US" dirty="0"/>
          </a:p>
        </p:txBody>
      </p:sp>
      <p:sp>
        <p:nvSpPr>
          <p:cNvPr id="3" name="Content Placeholder 2"/>
          <p:cNvSpPr>
            <a:spLocks noGrp="1"/>
          </p:cNvSpPr>
          <p:nvPr>
            <p:ph idx="1"/>
            <p:custDataLst>
              <p:tags r:id="rId3"/>
            </p:custDataLst>
          </p:nvPr>
        </p:nvSpPr>
        <p:spPr>
          <a:xfrm>
            <a:off x="0" y="1600200"/>
            <a:ext cx="9144000" cy="5257800"/>
          </a:xfrm>
        </p:spPr>
        <p:txBody>
          <a:bodyPr>
            <a:normAutofit lnSpcReduction="10000"/>
          </a:bodyPr>
          <a:lstStyle/>
          <a:p>
            <a:r>
              <a:rPr lang="en-US" dirty="0" smtClean="0">
                <a:hlinkClick r:id="rId7"/>
              </a:rPr>
              <a:t>http://www.bonterrabees.com/hivecaseoptions.html</a:t>
            </a:r>
            <a:endParaRPr lang="en-US" dirty="0" smtClean="0"/>
          </a:p>
          <a:p>
            <a:r>
              <a:rPr lang="en-US" dirty="0" smtClean="0">
                <a:hlinkClick r:id="rId8"/>
              </a:rPr>
              <a:t>http://www.bonterrabees.com/doityourselfplans.html</a:t>
            </a:r>
            <a:endParaRPr lang="en-US" dirty="0" smtClean="0"/>
          </a:p>
          <a:p>
            <a:r>
              <a:rPr lang="en-US" dirty="0" smtClean="0">
                <a:hlinkClick r:id="rId9"/>
              </a:rPr>
              <a:t>http://www.honeyrunapiaries.com/observationhive.phtml</a:t>
            </a:r>
            <a:endParaRPr lang="en-US" dirty="0" smtClean="0"/>
          </a:p>
          <a:p>
            <a:r>
              <a:rPr lang="en-US" dirty="0" smtClean="0">
                <a:hlinkClick r:id="rId10"/>
              </a:rPr>
              <a:t>http://www.honeyrunapiaries.com/beekeeping_plans.phtml</a:t>
            </a:r>
            <a:endParaRPr lang="en-US" dirty="0" smtClean="0"/>
          </a:p>
          <a:p>
            <a:r>
              <a:rPr lang="en-US" dirty="0" smtClean="0">
                <a:hlinkClick r:id="rId11"/>
              </a:rPr>
              <a:t>http://www.draperbee.com/catalog/page7.htm#OBSERVATION HIVES</a:t>
            </a:r>
            <a:r>
              <a:rPr lang="en-US" dirty="0" smtClean="0"/>
              <a:t>   </a:t>
            </a: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endParaRPr lang="en-US" dirty="0"/>
          </a:p>
        </p:txBody>
      </p:sp>
      <p:sp>
        <p:nvSpPr>
          <p:cNvPr id="3" name="Content Placeholder 2"/>
          <p:cNvSpPr>
            <a:spLocks noGrp="1"/>
          </p:cNvSpPr>
          <p:nvPr>
            <p:ph idx="1"/>
            <p:custDataLst>
              <p:tags r:id="rId3"/>
            </p:custDataLst>
          </p:nvPr>
        </p:nvSpPr>
        <p:spPr/>
        <p:txBody>
          <a:bodyPr/>
          <a:lstStyle/>
          <a:p>
            <a:r>
              <a:rPr lang="en-US" dirty="0" smtClean="0">
                <a:hlinkClick r:id="rId7"/>
              </a:rPr>
              <a:t>http://www.beesource.com/build-it-yourself/3-frame-observation-hive-2/</a:t>
            </a:r>
            <a:endParaRPr lang="en-US" dirty="0" smtClean="0"/>
          </a:p>
          <a:p>
            <a:r>
              <a:rPr lang="en-US" smtClean="0">
                <a:hlinkClick r:id="rId8"/>
              </a:rPr>
              <a:t>http://www.honeytraveler.com/single-flower-honey/honeydew-or-forest-honeys/</a:t>
            </a:r>
            <a:endParaRPr lang="en-US" smtClean="0"/>
          </a:p>
          <a:p>
            <a:endParaRPr lang="en-US" dirty="0" smtClean="0"/>
          </a:p>
          <a:p>
            <a:endParaRPr lang="en-US" dirty="0"/>
          </a:p>
        </p:txBody>
      </p:sp>
      <p:sp>
        <p:nvSpPr>
          <p:cNvPr id="5" name="Footer Placeholder 4"/>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792162"/>
          </a:xfrm>
        </p:spPr>
        <p:txBody>
          <a:bodyPr/>
          <a:lstStyle/>
          <a:p>
            <a:endParaRPr lang="en-US" dirty="0"/>
          </a:p>
        </p:txBody>
      </p:sp>
      <p:sp>
        <p:nvSpPr>
          <p:cNvPr id="3" name="Content Placeholder 2"/>
          <p:cNvSpPr>
            <a:spLocks noGrp="1"/>
          </p:cNvSpPr>
          <p:nvPr>
            <p:ph idx="1"/>
            <p:custDataLst>
              <p:tags r:id="rId3"/>
            </p:custDataLst>
          </p:nvPr>
        </p:nvSpPr>
        <p:spPr>
          <a:xfrm>
            <a:off x="0" y="1600200"/>
            <a:ext cx="9144000" cy="5105400"/>
          </a:xfrm>
        </p:spPr>
        <p:txBody>
          <a:bodyPr>
            <a:normAutofit fontScale="92500"/>
          </a:bodyPr>
          <a:lstStyle/>
          <a:p>
            <a:r>
              <a:rPr lang="en-US" dirty="0" smtClean="0"/>
              <a:t>Veteran owned business owns protocol equipment but on long term loan to community college partner</a:t>
            </a:r>
          </a:p>
          <a:p>
            <a:r>
              <a:rPr lang="en-US" dirty="0" smtClean="0"/>
              <a:t>Veteran owned small business contracts with college maintenance to build protocol equipment to benefit the college and instill a entrapernural spirit in students and maintenance employees*  </a:t>
            </a:r>
          </a:p>
          <a:p>
            <a:r>
              <a:rPr lang="en-US" dirty="0" smtClean="0"/>
              <a:t>College deploys observation hives in science museum and college science classrooms to instill an interest in social insects and economics of social insect products.</a:t>
            </a:r>
          </a:p>
          <a:p>
            <a:r>
              <a:rPr lang="en-US" dirty="0" smtClean="0"/>
              <a:t>College deploys hives on college rooftops   </a:t>
            </a: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1295400"/>
          </a:xfrm>
        </p:spPr>
        <p:txBody>
          <a:bodyPr/>
          <a:lstStyle/>
          <a:p>
            <a:endParaRPr lang="en-US" dirty="0"/>
          </a:p>
        </p:txBody>
      </p:sp>
      <p:sp>
        <p:nvSpPr>
          <p:cNvPr id="3" name="Content Placeholder 2"/>
          <p:cNvSpPr>
            <a:spLocks noGrp="1"/>
          </p:cNvSpPr>
          <p:nvPr>
            <p:ph idx="1"/>
            <p:custDataLst>
              <p:tags r:id="rId3"/>
            </p:custDataLst>
          </p:nvPr>
        </p:nvSpPr>
        <p:spPr>
          <a:xfrm>
            <a:off x="0" y="1600200"/>
            <a:ext cx="8991600" cy="4953000"/>
          </a:xfrm>
        </p:spPr>
        <p:txBody>
          <a:bodyPr>
            <a:normAutofit fontScale="92500"/>
          </a:bodyPr>
          <a:lstStyle/>
          <a:p>
            <a:r>
              <a:rPr lang="en-US" dirty="0" smtClean="0"/>
              <a:t>College agrees to plant  and research sugar maples on campus utilizing cuttings from agriculture research stations</a:t>
            </a:r>
          </a:p>
          <a:p>
            <a:r>
              <a:rPr lang="en-US" dirty="0" smtClean="0"/>
              <a:t>The college agrees to plant clover and other nitrogen fixing cover crops that produce forage for bees</a:t>
            </a:r>
          </a:p>
          <a:p>
            <a:r>
              <a:rPr lang="en-US" dirty="0" smtClean="0"/>
              <a:t>The city of Port Huron agrees to plant clover around sidewalk trees</a:t>
            </a:r>
          </a:p>
          <a:p>
            <a:r>
              <a:rPr lang="en-US" dirty="0" smtClean="0"/>
              <a:t>The city of Port Huron agrees to plant sugar maples as opportunity and funding arises, and to utilize the agricultural research programs trees.</a:t>
            </a: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endParaRPr lang="en-US" dirty="0"/>
          </a:p>
        </p:txBody>
      </p:sp>
      <p:sp>
        <p:nvSpPr>
          <p:cNvPr id="3" name="Content Placeholder 2"/>
          <p:cNvSpPr>
            <a:spLocks noGrp="1"/>
          </p:cNvSpPr>
          <p:nvPr>
            <p:ph idx="1"/>
            <p:custDataLst>
              <p:tags r:id="rId3"/>
            </p:custDataLst>
          </p:nvPr>
        </p:nvSpPr>
        <p:spPr/>
        <p:txBody>
          <a:bodyPr/>
          <a:lstStyle/>
          <a:p>
            <a:r>
              <a:rPr lang="en-US" dirty="0" smtClean="0"/>
              <a:t>The city of Port Huron agrees to  conduct with the college and the veteran owned concern a survey of city and privately owned maple trees</a:t>
            </a:r>
          </a:p>
          <a:p>
            <a:r>
              <a:rPr lang="en-US" dirty="0" smtClean="0"/>
              <a:t>Research to be done on a tree leasing scheme to the veteran owned concern for sap production</a:t>
            </a: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pPr algn="l"/>
            <a:r>
              <a:rPr lang="en-US" dirty="0" smtClean="0"/>
              <a:t>A proposed Aphid domestication experiment protocol </a:t>
            </a:r>
            <a:endParaRPr lang="en-US" dirty="0"/>
          </a:p>
        </p:txBody>
      </p:sp>
      <p:sp>
        <p:nvSpPr>
          <p:cNvPr id="3" name="Content Placeholder 2"/>
          <p:cNvSpPr>
            <a:spLocks noGrp="1"/>
          </p:cNvSpPr>
          <p:nvPr>
            <p:ph idx="1"/>
            <p:custDataLst>
              <p:tags r:id="rId3"/>
            </p:custDataLst>
          </p:nvPr>
        </p:nvSpPr>
        <p:spPr/>
        <p:txBody>
          <a:bodyPr/>
          <a:lstStyle/>
          <a:p>
            <a:r>
              <a:rPr lang="en-US" dirty="0" smtClean="0"/>
              <a:t>Experiment with several natural or artificial substrates that mimic plant exoderm and Xylem and create a flow of sugar maple or other sap fluids.</a:t>
            </a:r>
          </a:p>
          <a:p>
            <a:r>
              <a:rPr lang="en-US" dirty="0" smtClean="0"/>
              <a:t>Entice bees to consume and produce honey.</a:t>
            </a:r>
          </a:p>
          <a:p>
            <a:r>
              <a:rPr lang="en-US" dirty="0" smtClean="0"/>
              <a:t>Compare the economics of this process to the expense of boiling sap to produce syrup.</a:t>
            </a:r>
          </a:p>
          <a:p>
            <a:endParaRPr lang="en-US" dirty="0" smtClean="0"/>
          </a:p>
          <a:p>
            <a:endParaRPr lang="en-US" dirty="0" smtClean="0"/>
          </a:p>
          <a:p>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endParaRPr lang="en-US" dirty="0"/>
          </a:p>
        </p:txBody>
      </p:sp>
      <p:sp>
        <p:nvSpPr>
          <p:cNvPr id="3" name="Content Placeholder 2"/>
          <p:cNvSpPr>
            <a:spLocks noGrp="1"/>
          </p:cNvSpPr>
          <p:nvPr>
            <p:ph idx="1"/>
            <p:custDataLst>
              <p:tags r:id="rId3"/>
            </p:custDataLst>
          </p:nvPr>
        </p:nvSpPr>
        <p:spPr>
          <a:xfrm>
            <a:off x="0" y="1600200"/>
            <a:ext cx="9144000" cy="4876800"/>
          </a:xfrm>
        </p:spPr>
        <p:txBody>
          <a:bodyPr/>
          <a:lstStyle/>
          <a:p>
            <a:r>
              <a:rPr lang="en-US" dirty="0" smtClean="0"/>
              <a:t>College will consider,</a:t>
            </a:r>
          </a:p>
          <a:p>
            <a:r>
              <a:rPr lang="en-US" dirty="0" smtClean="0"/>
              <a:t>Student and employee involvement in research programs , to include honors, food based microbiology options, faculty sponsorship of the above ideas</a:t>
            </a:r>
          </a:p>
          <a:p>
            <a:r>
              <a:rPr lang="en-US" dirty="0" smtClean="0"/>
              <a:t>The veteran owned concern will consider employment and employee ownership of any ideas that received help in development</a:t>
            </a:r>
            <a:endParaRPr lang="en-US" dirty="0"/>
          </a:p>
        </p:txBody>
      </p:sp>
      <p:sp>
        <p:nvSpPr>
          <p:cNvPr id="4" name="Footer Placeholder 3"/>
          <p:cNvSpPr>
            <a:spLocks noGrp="1"/>
          </p:cNvSpPr>
          <p:nvPr>
            <p:ph type="ftr" sz="quarter" idx="11"/>
            <p:custDataLst>
              <p:tags r:id="rId4"/>
            </p:custDataLst>
          </p:nvPr>
        </p:nvSpPr>
        <p:spPr/>
        <p:txBody>
          <a:bodyPr/>
          <a:lstStyle/>
          <a:p>
            <a:r>
              <a:rPr lang="en-US" dirty="0" smtClean="0"/>
              <a:t>(C) STRAPPOLEE 2009-2011</a:t>
            </a:r>
            <a:endParaRPr lang="en-US"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cpTXDS0nv3pmosENAOiyPt"/>
</p:tagLst>
</file>

<file path=ppt/tags/tag2.xml><?xml version="1.0" encoding="utf-8"?>
<p:tagLst xmlns:a="http://schemas.openxmlformats.org/drawingml/2006/main" xmlns:r="http://schemas.openxmlformats.org/officeDocument/2006/relationships" xmlns:p="http://schemas.openxmlformats.org/presentationml/2006/main">
  <p:tag name="DVSHAPEID" val="yKXrc0VLnl9mv2xXnlkjYs"/>
</p:tagLst>
</file>

<file path=ppt/tags/tag3.xml><?xml version="1.0" encoding="utf-8"?>
<p:tagLst xmlns:a="http://schemas.openxmlformats.org/drawingml/2006/main" xmlns:r="http://schemas.openxmlformats.org/officeDocument/2006/relationships" xmlns:p="http://schemas.openxmlformats.org/presentationml/2006/main">
  <p:tag name="DVSHAPEID" val="9kKh3WMoLtsIQ80cG0sJG4"/>
</p:tagLst>
</file>

<file path=ppt/tags/tag4.xml><?xml version="1.0" encoding="utf-8"?>
<p:tagLst xmlns:a="http://schemas.openxmlformats.org/drawingml/2006/main" xmlns:r="http://schemas.openxmlformats.org/officeDocument/2006/relationships" xmlns:p="http://schemas.openxmlformats.org/presentationml/2006/main">
  <p:tag name="DVSHAPEID" val="c2WBgCrWewu5BDGVWYZYAG"/>
</p:tagLst>
</file>

<file path=ppt/tags/tag5.xml><?xml version="1.0" encoding="utf-8"?>
<p:tagLst xmlns:a="http://schemas.openxmlformats.org/drawingml/2006/main" xmlns:r="http://schemas.openxmlformats.org/officeDocument/2006/relationships" xmlns:p="http://schemas.openxmlformats.org/presentationml/2006/main">
  <p:tag name="DVSHAPEID" val="TNcpXbFkReM57HkrG9XPfW"/>
</p:tagLst>
</file>

<file path=ppt/tags/tag6.xml><?xml version="1.0" encoding="utf-8"?>
<p:tagLst xmlns:a="http://schemas.openxmlformats.org/drawingml/2006/main" xmlns:r="http://schemas.openxmlformats.org/officeDocument/2006/relationships" xmlns:p="http://schemas.openxmlformats.org/presentationml/2006/main">
  <p:tag name="DVSHAPEID" val="dKxmvK3tKHuw99pRFfhTEg"/>
</p:tagLst>
</file>

<file path=ppt/tags/tag7.xml><?xml version="1.0" encoding="utf-8"?>
<p:tagLst xmlns:a="http://schemas.openxmlformats.org/drawingml/2006/main" xmlns:r="http://schemas.openxmlformats.org/officeDocument/2006/relationships" xmlns:p="http://schemas.openxmlformats.org/presentationml/2006/main">
  <p:tag name="DVSHAPEID" val="ivvZAviQ1KrWzrRBFVgou5"/>
</p:tagLst>
</file>

<file path=ppt/tags/tag8.xml><?xml version="1.0" encoding="utf-8"?>
<p:tagLst xmlns:a="http://schemas.openxmlformats.org/drawingml/2006/main" xmlns:r="http://schemas.openxmlformats.org/officeDocument/2006/relationships" xmlns:p="http://schemas.openxmlformats.org/presentationml/2006/main">
  <p:tag name="DVSHAPEID" val="BByb2PuHylhXr1Qw9yaUGJ"/>
</p:tagLst>
</file>

<file path=ppt/tags/tag9.xml><?xml version="1.0" encoding="utf-8"?>
<p:tagLst xmlns:a="http://schemas.openxmlformats.org/drawingml/2006/main" xmlns:r="http://schemas.openxmlformats.org/officeDocument/2006/relationships" xmlns:p="http://schemas.openxmlformats.org/presentationml/2006/main">
  <p:tag name="DVSHAPEID" val="5czYZ4AmDgLdUUqpstlkc5"/>
</p:tagLst>
</file>

<file path=ppt/tags/tag10.xml><?xml version="1.0" encoding="utf-8"?>
<p:tagLst xmlns:a="http://schemas.openxmlformats.org/drawingml/2006/main" xmlns:r="http://schemas.openxmlformats.org/officeDocument/2006/relationships" xmlns:p="http://schemas.openxmlformats.org/presentationml/2006/main">
  <p:tag name="DVSHAPEID" val="ECZQK9LIdApSwlC4Pq7bI1"/>
</p:tagLst>
</file>

<file path=ppt/tags/tag11.xml><?xml version="1.0" encoding="utf-8"?>
<p:tagLst xmlns:a="http://schemas.openxmlformats.org/drawingml/2006/main" xmlns:r="http://schemas.openxmlformats.org/officeDocument/2006/relationships" xmlns:p="http://schemas.openxmlformats.org/presentationml/2006/main">
  <p:tag name="DVSHAPEID" val="be7W5K5GylwZxXY9jqAV2b"/>
</p:tagLst>
</file>

<file path=ppt/tags/tag12.xml><?xml version="1.0" encoding="utf-8"?>
<p:tagLst xmlns:a="http://schemas.openxmlformats.org/drawingml/2006/main" xmlns:r="http://schemas.openxmlformats.org/officeDocument/2006/relationships" xmlns:p="http://schemas.openxmlformats.org/presentationml/2006/main">
  <p:tag name="DVSHAPEID" val="O1o5MoEVd0nDqKIO40Cw13"/>
</p:tagLst>
</file>

<file path=ppt/tags/tag13.xml><?xml version="1.0" encoding="utf-8"?>
<p:tagLst xmlns:a="http://schemas.openxmlformats.org/drawingml/2006/main" xmlns:r="http://schemas.openxmlformats.org/officeDocument/2006/relationships" xmlns:p="http://schemas.openxmlformats.org/presentationml/2006/main">
  <p:tag name="DVSHAPEID" val="mwNE5G6GBNYZq5xZXG2D8v"/>
</p:tagLst>
</file>

<file path=ppt/tags/tag14.xml><?xml version="1.0" encoding="utf-8"?>
<p:tagLst xmlns:a="http://schemas.openxmlformats.org/drawingml/2006/main" xmlns:r="http://schemas.openxmlformats.org/officeDocument/2006/relationships" xmlns:p="http://schemas.openxmlformats.org/presentationml/2006/main">
  <p:tag name="DVSHAPEID" val="CUwdqvlAiw9KFRh8jXOwpz"/>
</p:tagLst>
</file>

<file path=ppt/tags/tag15.xml><?xml version="1.0" encoding="utf-8"?>
<p:tagLst xmlns:a="http://schemas.openxmlformats.org/drawingml/2006/main" xmlns:r="http://schemas.openxmlformats.org/officeDocument/2006/relationships" xmlns:p="http://schemas.openxmlformats.org/presentationml/2006/main">
  <p:tag name="DVSHAPEID" val="FqkDg42VtoUQUT7RgBk0us"/>
</p:tagLst>
</file>

<file path=ppt/tags/tag16.xml><?xml version="1.0" encoding="utf-8"?>
<p:tagLst xmlns:a="http://schemas.openxmlformats.org/drawingml/2006/main" xmlns:r="http://schemas.openxmlformats.org/officeDocument/2006/relationships" xmlns:p="http://schemas.openxmlformats.org/presentationml/2006/main">
  <p:tag name="DVSHAPEID" val="PFpFHPn5OC52e6TMfhxm2L"/>
</p:tagLst>
</file>

<file path=ppt/tags/tag17.xml><?xml version="1.0" encoding="utf-8"?>
<p:tagLst xmlns:a="http://schemas.openxmlformats.org/drawingml/2006/main" xmlns:r="http://schemas.openxmlformats.org/officeDocument/2006/relationships" xmlns:p="http://schemas.openxmlformats.org/presentationml/2006/main">
  <p:tag name="DVSHAPEID" val="POXo0rHdbo5dAEeAmdyozh"/>
</p:tagLst>
</file>

<file path=ppt/tags/tag18.xml><?xml version="1.0" encoding="utf-8"?>
<p:tagLst xmlns:a="http://schemas.openxmlformats.org/drawingml/2006/main" xmlns:r="http://schemas.openxmlformats.org/officeDocument/2006/relationships" xmlns:p="http://schemas.openxmlformats.org/presentationml/2006/main">
  <p:tag name="DVSHAPEID" val="LRE1Ytm3t8p4QAIjPVoBrG"/>
</p:tagLst>
</file>

<file path=ppt/tags/tag19.xml><?xml version="1.0" encoding="utf-8"?>
<p:tagLst xmlns:a="http://schemas.openxmlformats.org/drawingml/2006/main" xmlns:r="http://schemas.openxmlformats.org/officeDocument/2006/relationships" xmlns:p="http://schemas.openxmlformats.org/presentationml/2006/main">
  <p:tag name="DVSHAPEID" val="X0veyEUkODbx35JYtdR7VW"/>
</p:tagLst>
</file>

<file path=ppt/tags/tag20.xml><?xml version="1.0" encoding="utf-8"?>
<p:tagLst xmlns:a="http://schemas.openxmlformats.org/drawingml/2006/main" xmlns:r="http://schemas.openxmlformats.org/officeDocument/2006/relationships" xmlns:p="http://schemas.openxmlformats.org/presentationml/2006/main">
  <p:tag name="DVSHAPEID" val="NwODS3oC0YQ5UDwJVH99jL"/>
</p:tagLst>
</file>

<file path=ppt/tags/tag21.xml><?xml version="1.0" encoding="utf-8"?>
<p:tagLst xmlns:a="http://schemas.openxmlformats.org/drawingml/2006/main" xmlns:r="http://schemas.openxmlformats.org/officeDocument/2006/relationships" xmlns:p="http://schemas.openxmlformats.org/presentationml/2006/main">
  <p:tag name="DVSHAPEID" val="TixCzQsaJkL0dYqULRWbDc"/>
</p:tagLst>
</file>

<file path=ppt/tags/tag22.xml><?xml version="1.0" encoding="utf-8"?>
<p:tagLst xmlns:a="http://schemas.openxmlformats.org/drawingml/2006/main" xmlns:r="http://schemas.openxmlformats.org/officeDocument/2006/relationships" xmlns:p="http://schemas.openxmlformats.org/presentationml/2006/main">
  <p:tag name="DVSHAPEID" val="HYb6sJh9XMC2Cw6fty9Pew"/>
</p:tagLst>
</file>

<file path=ppt/tags/tag23.xml><?xml version="1.0" encoding="utf-8"?>
<p:tagLst xmlns:a="http://schemas.openxmlformats.org/drawingml/2006/main" xmlns:r="http://schemas.openxmlformats.org/officeDocument/2006/relationships" xmlns:p="http://schemas.openxmlformats.org/presentationml/2006/main">
  <p:tag name="DVSHAPEID" val="jTqxj1Vic88GAyrtnJTAmY"/>
</p:tagLst>
</file>

<file path=ppt/tags/tag24.xml><?xml version="1.0" encoding="utf-8"?>
<p:tagLst xmlns:a="http://schemas.openxmlformats.org/drawingml/2006/main" xmlns:r="http://schemas.openxmlformats.org/officeDocument/2006/relationships" xmlns:p="http://schemas.openxmlformats.org/presentationml/2006/main">
  <p:tag name="DVSHAPEID" val="nalTNwno1OXaEhFVpgdFzu"/>
</p:tagLst>
</file>

<file path=ppt/tags/tag25.xml><?xml version="1.0" encoding="utf-8"?>
<p:tagLst xmlns:a="http://schemas.openxmlformats.org/drawingml/2006/main" xmlns:r="http://schemas.openxmlformats.org/officeDocument/2006/relationships" xmlns:p="http://schemas.openxmlformats.org/presentationml/2006/main">
  <p:tag name="DVSHAPEID" val="UWVyO0aqVEalwfbpdpVO6j"/>
</p:tagLst>
</file>

<file path=ppt/tags/tag26.xml><?xml version="1.0" encoding="utf-8"?>
<p:tagLst xmlns:a="http://schemas.openxmlformats.org/drawingml/2006/main" xmlns:r="http://schemas.openxmlformats.org/officeDocument/2006/relationships" xmlns:p="http://schemas.openxmlformats.org/presentationml/2006/main">
  <p:tag name="DVSHAPEID" val="JpUaNskDmGpTgpYfImdBSi"/>
</p:tagLst>
</file>

<file path=ppt/tags/tag27.xml><?xml version="1.0" encoding="utf-8"?>
<p:tagLst xmlns:a="http://schemas.openxmlformats.org/drawingml/2006/main" xmlns:r="http://schemas.openxmlformats.org/officeDocument/2006/relationships" xmlns:p="http://schemas.openxmlformats.org/presentationml/2006/main">
  <p:tag name="DVSHAPEID" val="0jKpJZ2OKKnAcvDEcI6iit"/>
</p:tagLst>
</file>

<file path=ppt/tags/tag28.xml><?xml version="1.0" encoding="utf-8"?>
<p:tagLst xmlns:a="http://schemas.openxmlformats.org/drawingml/2006/main" xmlns:r="http://schemas.openxmlformats.org/officeDocument/2006/relationships" xmlns:p="http://schemas.openxmlformats.org/presentationml/2006/main">
  <p:tag name="DVSHAPEID" val="VDYLrYHyBvqqpApoJkAyWE"/>
</p:tagLst>
</file>

<file path=ppt/tags/tag29.xml><?xml version="1.0" encoding="utf-8"?>
<p:tagLst xmlns:a="http://schemas.openxmlformats.org/drawingml/2006/main" xmlns:r="http://schemas.openxmlformats.org/officeDocument/2006/relationships" xmlns:p="http://schemas.openxmlformats.org/presentationml/2006/main">
  <p:tag name="DVSHAPEID" val="vGdtB3avuA0xn7qXy46c9R"/>
</p:tagLst>
</file>

<file path=ppt/tags/tag30.xml><?xml version="1.0" encoding="utf-8"?>
<p:tagLst xmlns:a="http://schemas.openxmlformats.org/drawingml/2006/main" xmlns:r="http://schemas.openxmlformats.org/officeDocument/2006/relationships" xmlns:p="http://schemas.openxmlformats.org/presentationml/2006/main">
  <p:tag name="DVSHAPEID" val="9L62eOYLIKxg7iyYmDn50Q"/>
</p:tagLst>
</file>

<file path=ppt/tags/tag31.xml><?xml version="1.0" encoding="utf-8"?>
<p:tagLst xmlns:a="http://schemas.openxmlformats.org/drawingml/2006/main" xmlns:r="http://schemas.openxmlformats.org/officeDocument/2006/relationships" xmlns:p="http://schemas.openxmlformats.org/presentationml/2006/main">
  <p:tag name="DVSHAPEID" val="qRdhXLMwrKvEwrmzPmwJRg"/>
</p:tagLst>
</file>

<file path=ppt/tags/tag32.xml><?xml version="1.0" encoding="utf-8"?>
<p:tagLst xmlns:a="http://schemas.openxmlformats.org/drawingml/2006/main" xmlns:r="http://schemas.openxmlformats.org/officeDocument/2006/relationships" xmlns:p="http://schemas.openxmlformats.org/presentationml/2006/main">
  <p:tag name="DVSHAPEID" val="0708pAItO3QjlePXRdZciM"/>
</p:tagLst>
</file>

<file path=ppt/tags/tag33.xml><?xml version="1.0" encoding="utf-8"?>
<p:tagLst xmlns:a="http://schemas.openxmlformats.org/drawingml/2006/main" xmlns:r="http://schemas.openxmlformats.org/officeDocument/2006/relationships" xmlns:p="http://schemas.openxmlformats.org/presentationml/2006/main">
  <p:tag name="DVSHAPEID" val="LtL7BNO1zhYaR5gOmcOYVr"/>
</p:tagLst>
</file>

<file path=ppt/tags/tag34.xml><?xml version="1.0" encoding="utf-8"?>
<p:tagLst xmlns:a="http://schemas.openxmlformats.org/drawingml/2006/main" xmlns:r="http://schemas.openxmlformats.org/officeDocument/2006/relationships" xmlns:p="http://schemas.openxmlformats.org/presentationml/2006/main">
  <p:tag name="DVSHAPEID" val="Nd68JRvjJFXdmxmiYUEMuz"/>
</p:tagLst>
</file>

<file path=ppt/tags/tag35.xml><?xml version="1.0" encoding="utf-8"?>
<p:tagLst xmlns:a="http://schemas.openxmlformats.org/drawingml/2006/main" xmlns:r="http://schemas.openxmlformats.org/officeDocument/2006/relationships" xmlns:p="http://schemas.openxmlformats.org/presentationml/2006/main">
  <p:tag name="DVSHAPEID" val="kbmJG2QNokRjFy1s3Wwfyi"/>
</p:tagLst>
</file>

<file path=ppt/tags/tag36.xml><?xml version="1.0" encoding="utf-8"?>
<p:tagLst xmlns:a="http://schemas.openxmlformats.org/drawingml/2006/main" xmlns:r="http://schemas.openxmlformats.org/officeDocument/2006/relationships" xmlns:p="http://schemas.openxmlformats.org/presentationml/2006/main">
  <p:tag name="DVSHAPEID" val="dEJJr4dTj8XeSUMZbssWhC"/>
</p:tagLst>
</file>

<file path=ppt/tags/tag37.xml><?xml version="1.0" encoding="utf-8"?>
<p:tagLst xmlns:a="http://schemas.openxmlformats.org/drawingml/2006/main" xmlns:r="http://schemas.openxmlformats.org/officeDocument/2006/relationships" xmlns:p="http://schemas.openxmlformats.org/presentationml/2006/main">
  <p:tag name="DVSHAPEID" val="m2ROhwQIge02YI0XAMAu1I"/>
</p:tagLst>
</file>

<file path=ppt/tags/tag38.xml><?xml version="1.0" encoding="utf-8"?>
<p:tagLst xmlns:a="http://schemas.openxmlformats.org/drawingml/2006/main" xmlns:r="http://schemas.openxmlformats.org/officeDocument/2006/relationships" xmlns:p="http://schemas.openxmlformats.org/presentationml/2006/main">
  <p:tag name="DVSHAPEID" val="mrG6G4L3NB0AhGRDNG2BSI"/>
</p:tagLst>
</file>

<file path=ppt/tags/tag39.xml><?xml version="1.0" encoding="utf-8"?>
<p:tagLst xmlns:a="http://schemas.openxmlformats.org/drawingml/2006/main" xmlns:r="http://schemas.openxmlformats.org/officeDocument/2006/relationships" xmlns:p="http://schemas.openxmlformats.org/presentationml/2006/main">
  <p:tag name="DVSHAPEID" val="dQW3ZdRGlMBEGq7aQMWcro"/>
</p:tagLst>
</file>

<file path=ppt/tags/tag40.xml><?xml version="1.0" encoding="utf-8"?>
<p:tagLst xmlns:a="http://schemas.openxmlformats.org/drawingml/2006/main" xmlns:r="http://schemas.openxmlformats.org/officeDocument/2006/relationships" xmlns:p="http://schemas.openxmlformats.org/presentationml/2006/main">
  <p:tag name="DVSHAPEID" val="1nqj5XYTspPEdQ9C4xc7gd"/>
</p:tagLst>
</file>

<file path=ppt/tags/tag41.xml><?xml version="1.0" encoding="utf-8"?>
<p:tagLst xmlns:a="http://schemas.openxmlformats.org/drawingml/2006/main" xmlns:r="http://schemas.openxmlformats.org/officeDocument/2006/relationships" xmlns:p="http://schemas.openxmlformats.org/presentationml/2006/main">
  <p:tag name="DVSHAPEID" val="YD0rvCQfFGgOOzDF8UHskc"/>
</p:tagLst>
</file>

<file path=ppt/tags/tag42.xml><?xml version="1.0" encoding="utf-8"?>
<p:tagLst xmlns:a="http://schemas.openxmlformats.org/drawingml/2006/main" xmlns:r="http://schemas.openxmlformats.org/officeDocument/2006/relationships" xmlns:p="http://schemas.openxmlformats.org/presentationml/2006/main">
  <p:tag name="DVSHAPEID" val="O2ch1dIo0k8NoMjErm2dK9"/>
</p:tagLst>
</file>

<file path=ppt/tags/tag43.xml><?xml version="1.0" encoding="utf-8"?>
<p:tagLst xmlns:a="http://schemas.openxmlformats.org/drawingml/2006/main" xmlns:r="http://schemas.openxmlformats.org/officeDocument/2006/relationships" xmlns:p="http://schemas.openxmlformats.org/presentationml/2006/main">
  <p:tag name="DVSHAPEID" val="np1zYophpOTMPXedADxgFW"/>
</p:tagLst>
</file>

<file path=ppt/tags/tag44.xml><?xml version="1.0" encoding="utf-8"?>
<p:tagLst xmlns:a="http://schemas.openxmlformats.org/drawingml/2006/main" xmlns:r="http://schemas.openxmlformats.org/officeDocument/2006/relationships" xmlns:p="http://schemas.openxmlformats.org/presentationml/2006/main">
  <p:tag name="DVSHAPEID" val="F1aQmtslp7rFFNgrejZIUk"/>
</p:tagLst>
</file>

<file path=ppt/tags/tag45.xml><?xml version="1.0" encoding="utf-8"?>
<p:tagLst xmlns:a="http://schemas.openxmlformats.org/drawingml/2006/main" xmlns:r="http://schemas.openxmlformats.org/officeDocument/2006/relationships" xmlns:p="http://schemas.openxmlformats.org/presentationml/2006/main">
  <p:tag name="DVSHAPEID" val="TBXlqdLpFutqJ0p82VP4oL"/>
</p:tagLst>
</file>

<file path=ppt/tags/tag46.xml><?xml version="1.0" encoding="utf-8"?>
<p:tagLst xmlns:a="http://schemas.openxmlformats.org/drawingml/2006/main" xmlns:r="http://schemas.openxmlformats.org/officeDocument/2006/relationships" xmlns:p="http://schemas.openxmlformats.org/presentationml/2006/main">
  <p:tag name="DVSHAPEID" val="laiqX8odgX2l7yT03ez0rX"/>
</p:tagLst>
</file>

<file path=ppt/tags/tag47.xml><?xml version="1.0" encoding="utf-8"?>
<p:tagLst xmlns:a="http://schemas.openxmlformats.org/drawingml/2006/main" xmlns:r="http://schemas.openxmlformats.org/officeDocument/2006/relationships" xmlns:p="http://schemas.openxmlformats.org/presentationml/2006/main">
  <p:tag name="DVSHAPEID" val="bf4f26h4TPW8gN3ZgC0sev"/>
</p:tagLst>
</file>

<file path=ppt/tags/tag48.xml><?xml version="1.0" encoding="utf-8"?>
<p:tagLst xmlns:a="http://schemas.openxmlformats.org/drawingml/2006/main" xmlns:r="http://schemas.openxmlformats.org/officeDocument/2006/relationships" xmlns:p="http://schemas.openxmlformats.org/presentationml/2006/main">
  <p:tag name="DVSHAPEID" val="noSQe1RAuokoY3mH6iWb4c"/>
</p:tagLst>
</file>

<file path=ppt/tags/tag49.xml><?xml version="1.0" encoding="utf-8"?>
<p:tagLst xmlns:a="http://schemas.openxmlformats.org/drawingml/2006/main" xmlns:r="http://schemas.openxmlformats.org/officeDocument/2006/relationships" xmlns:p="http://schemas.openxmlformats.org/presentationml/2006/main">
  <p:tag name="DVSHAPEID" val="oZh6W3YXZZJGRFncSfcilx"/>
</p:tagLst>
</file>

<file path=ppt/tags/tag50.xml><?xml version="1.0" encoding="utf-8"?>
<p:tagLst xmlns:a="http://schemas.openxmlformats.org/drawingml/2006/main" xmlns:r="http://schemas.openxmlformats.org/officeDocument/2006/relationships" xmlns:p="http://schemas.openxmlformats.org/presentationml/2006/main">
  <p:tag name="DVSHAPEID" val="NSP0DywIw2raZTy74NCwol"/>
</p:tagLst>
</file>

<file path=ppt/tags/tag51.xml><?xml version="1.0" encoding="utf-8"?>
<p:tagLst xmlns:a="http://schemas.openxmlformats.org/drawingml/2006/main" xmlns:r="http://schemas.openxmlformats.org/officeDocument/2006/relationships" xmlns:p="http://schemas.openxmlformats.org/presentationml/2006/main">
  <p:tag name="DVSHAPEID" val="FibGkUpGZLRQbphWqqrhtG"/>
</p:tagLst>
</file>

<file path=ppt/tags/tag52.xml><?xml version="1.0" encoding="utf-8"?>
<p:tagLst xmlns:a="http://schemas.openxmlformats.org/drawingml/2006/main" xmlns:r="http://schemas.openxmlformats.org/officeDocument/2006/relationships" xmlns:p="http://schemas.openxmlformats.org/presentationml/2006/main">
  <p:tag name="DVSHAPEID" val="eGGuDKboGO9sdwOWdCiP3G"/>
</p:tagLst>
</file>

<file path=ppt/tags/tag53.xml><?xml version="1.0" encoding="utf-8"?>
<p:tagLst xmlns:a="http://schemas.openxmlformats.org/drawingml/2006/main" xmlns:r="http://schemas.openxmlformats.org/officeDocument/2006/relationships" xmlns:p="http://schemas.openxmlformats.org/presentationml/2006/main">
  <p:tag name="DVSHAPEID" val="i8H9P8nc57SY3u0QgEvA53"/>
</p:tagLst>
</file>

<file path=ppt/tags/tag54.xml><?xml version="1.0" encoding="utf-8"?>
<p:tagLst xmlns:a="http://schemas.openxmlformats.org/drawingml/2006/main" xmlns:r="http://schemas.openxmlformats.org/officeDocument/2006/relationships" xmlns:p="http://schemas.openxmlformats.org/presentationml/2006/main">
  <p:tag name="DVSHAPEID" val="HJcK7ucPYDDxoxMuV21tI1"/>
</p:tagLst>
</file>

<file path=ppt/tags/tag55.xml><?xml version="1.0" encoding="utf-8"?>
<p:tagLst xmlns:a="http://schemas.openxmlformats.org/drawingml/2006/main" xmlns:r="http://schemas.openxmlformats.org/officeDocument/2006/relationships" xmlns:p="http://schemas.openxmlformats.org/presentationml/2006/main">
  <p:tag name="DVSHAPEID" val="AetkVnlDktBfqYW40S0g9f"/>
</p:tagLst>
</file>

<file path=ppt/tags/tag56.xml><?xml version="1.0" encoding="utf-8"?>
<p:tagLst xmlns:a="http://schemas.openxmlformats.org/drawingml/2006/main" xmlns:r="http://schemas.openxmlformats.org/officeDocument/2006/relationships" xmlns:p="http://schemas.openxmlformats.org/presentationml/2006/main">
  <p:tag name="DVSHAPEID" val="kw6s3MJsyBlG8XhNyPtkia"/>
</p:tagLst>
</file>

<file path=ppt/tags/tag57.xml><?xml version="1.0" encoding="utf-8"?>
<p:tagLst xmlns:a="http://schemas.openxmlformats.org/drawingml/2006/main" xmlns:r="http://schemas.openxmlformats.org/officeDocument/2006/relationships" xmlns:p="http://schemas.openxmlformats.org/presentationml/2006/main">
  <p:tag name="DVSHAPEID" val="W87OxQ28tsSlTWdtjyUSUZ"/>
</p:tagLst>
</file>

<file path=ppt/tags/tag58.xml><?xml version="1.0" encoding="utf-8"?>
<p:tagLst xmlns:a="http://schemas.openxmlformats.org/drawingml/2006/main" xmlns:r="http://schemas.openxmlformats.org/officeDocument/2006/relationships" xmlns:p="http://schemas.openxmlformats.org/presentationml/2006/main">
  <p:tag name="DVSHAPEID" val="TKPYNdkbMPWazXlfeTpp8T"/>
</p:tagLst>
</file>

<file path=ppt/tags/tag59.xml><?xml version="1.0" encoding="utf-8"?>
<p:tagLst xmlns:a="http://schemas.openxmlformats.org/drawingml/2006/main" xmlns:r="http://schemas.openxmlformats.org/officeDocument/2006/relationships" xmlns:p="http://schemas.openxmlformats.org/presentationml/2006/main">
  <p:tag name="DVSHAPEID" val="ON3kA5vUppfXfmZy3OOiF2"/>
</p:tagLst>
</file>

<file path=ppt/tags/tag60.xml><?xml version="1.0" encoding="utf-8"?>
<p:tagLst xmlns:a="http://schemas.openxmlformats.org/drawingml/2006/main" xmlns:r="http://schemas.openxmlformats.org/officeDocument/2006/relationships" xmlns:p="http://schemas.openxmlformats.org/presentationml/2006/main">
  <p:tag name="DVSHAPEID" val="oJnf73k1svQ0W1UsDfFRpx"/>
</p:tagLst>
</file>

<file path=ppt/tags/tag61.xml><?xml version="1.0" encoding="utf-8"?>
<p:tagLst xmlns:a="http://schemas.openxmlformats.org/drawingml/2006/main" xmlns:r="http://schemas.openxmlformats.org/officeDocument/2006/relationships" xmlns:p="http://schemas.openxmlformats.org/presentationml/2006/main">
  <p:tag name="DVSHAPEID" val="UCIYgFPBAPdLpkXlXrAoWK"/>
</p:tagLst>
</file>

<file path=ppt/tags/tag62.xml><?xml version="1.0" encoding="utf-8"?>
<p:tagLst xmlns:a="http://schemas.openxmlformats.org/drawingml/2006/main" xmlns:r="http://schemas.openxmlformats.org/officeDocument/2006/relationships" xmlns:p="http://schemas.openxmlformats.org/presentationml/2006/main">
  <p:tag name="DVSHAPEID" val="6eqXDAbzDODQOLw8NEbRU0"/>
</p:tagLst>
</file>

<file path=ppt/tags/tag63.xml><?xml version="1.0" encoding="utf-8"?>
<p:tagLst xmlns:a="http://schemas.openxmlformats.org/drawingml/2006/main" xmlns:r="http://schemas.openxmlformats.org/officeDocument/2006/relationships" xmlns:p="http://schemas.openxmlformats.org/presentationml/2006/main">
  <p:tag name="DVSHAPEID" val="NaCAvhhdh0Bavuyi1fp1cp"/>
</p:tagLst>
</file>

<file path=ppt/tags/tag64.xml><?xml version="1.0" encoding="utf-8"?>
<p:tagLst xmlns:a="http://schemas.openxmlformats.org/drawingml/2006/main" xmlns:r="http://schemas.openxmlformats.org/officeDocument/2006/relationships" xmlns:p="http://schemas.openxmlformats.org/presentationml/2006/main">
  <p:tag name="DVSECTIONID" val="dUlPeVoEBlH0tfvesFNVrW"/>
</p:tagLst>
</file>

<file path=ppt/tags/tag65.xml><?xml version="1.0" encoding="utf-8"?>
<p:tagLst xmlns:a="http://schemas.openxmlformats.org/drawingml/2006/main" xmlns:r="http://schemas.openxmlformats.org/officeDocument/2006/relationships" xmlns:p="http://schemas.openxmlformats.org/presentationml/2006/main">
  <p:tag name="DVSHAPEID" val="G68Gv8nihEVCZPyLpu0Kc0"/>
</p:tagLst>
</file>

<file path=ppt/tags/tag66.xml><?xml version="1.0" encoding="utf-8"?>
<p:tagLst xmlns:a="http://schemas.openxmlformats.org/drawingml/2006/main" xmlns:r="http://schemas.openxmlformats.org/officeDocument/2006/relationships" xmlns:p="http://schemas.openxmlformats.org/presentationml/2006/main">
  <p:tag name="DVSHAPEID" val="y6DC4iIkoPofVKVSRX8bS4"/>
</p:tagLst>
</file>

<file path=ppt/tags/tag67.xml><?xml version="1.0" encoding="utf-8"?>
<p:tagLst xmlns:a="http://schemas.openxmlformats.org/drawingml/2006/main" xmlns:r="http://schemas.openxmlformats.org/officeDocument/2006/relationships" xmlns:p="http://schemas.openxmlformats.org/presentationml/2006/main">
  <p:tag name="DVSHAPEID" val="u33YgnVufvbeV0cRcvU23f"/>
</p:tagLst>
</file>

<file path=ppt/tags/tag68.xml><?xml version="1.0" encoding="utf-8"?>
<p:tagLst xmlns:a="http://schemas.openxmlformats.org/drawingml/2006/main" xmlns:r="http://schemas.openxmlformats.org/officeDocument/2006/relationships" xmlns:p="http://schemas.openxmlformats.org/presentationml/2006/main">
  <p:tag name="DVSECTIONID" val="CnfO1gE2OhIRnqF5zhrhds"/>
</p:tagLst>
</file>

<file path=ppt/tags/tag69.xml><?xml version="1.0" encoding="utf-8"?>
<p:tagLst xmlns:a="http://schemas.openxmlformats.org/drawingml/2006/main" xmlns:r="http://schemas.openxmlformats.org/officeDocument/2006/relationships" xmlns:p="http://schemas.openxmlformats.org/presentationml/2006/main">
  <p:tag name="DVSHAPEID" val="fHXw2EgFGfQGx13T45AXf5"/>
</p:tagLst>
</file>

<file path=ppt/tags/tag70.xml><?xml version="1.0" encoding="utf-8"?>
<p:tagLst xmlns:a="http://schemas.openxmlformats.org/drawingml/2006/main" xmlns:r="http://schemas.openxmlformats.org/officeDocument/2006/relationships" xmlns:p="http://schemas.openxmlformats.org/presentationml/2006/main">
  <p:tag name="DVSHAPEID" val="dJUNPxD2C07uRWEyf33I89"/>
</p:tagLst>
</file>

<file path=ppt/tags/tag71.xml><?xml version="1.0" encoding="utf-8"?>
<p:tagLst xmlns:a="http://schemas.openxmlformats.org/drawingml/2006/main" xmlns:r="http://schemas.openxmlformats.org/officeDocument/2006/relationships" xmlns:p="http://schemas.openxmlformats.org/presentationml/2006/main">
  <p:tag name="DVSHAPEID" val="Q0FewGflAKs0ct25PfBSbw"/>
</p:tagLst>
</file>

<file path=ppt/tags/tag72.xml><?xml version="1.0" encoding="utf-8"?>
<p:tagLst xmlns:a="http://schemas.openxmlformats.org/drawingml/2006/main" xmlns:r="http://schemas.openxmlformats.org/officeDocument/2006/relationships" xmlns:p="http://schemas.openxmlformats.org/presentationml/2006/main">
  <p:tag name="DVSECTIONID" val="2hsqQYR7gGahhYAqT80zwp"/>
</p:tagLst>
</file>

<file path=ppt/tags/tag73.xml><?xml version="1.0" encoding="utf-8"?>
<p:tagLst xmlns:a="http://schemas.openxmlformats.org/drawingml/2006/main" xmlns:r="http://schemas.openxmlformats.org/officeDocument/2006/relationships" xmlns:p="http://schemas.openxmlformats.org/presentationml/2006/main">
  <p:tag name="DVSHAPEID" val="pfdTPYT2AVP9tdCeOI2EDP"/>
</p:tagLst>
</file>

<file path=ppt/tags/tag74.xml><?xml version="1.0" encoding="utf-8"?>
<p:tagLst xmlns:a="http://schemas.openxmlformats.org/drawingml/2006/main" xmlns:r="http://schemas.openxmlformats.org/officeDocument/2006/relationships" xmlns:p="http://schemas.openxmlformats.org/presentationml/2006/main">
  <p:tag name="DVSHAPEID" val="y3a6ewPwTwX4kEAWIF8Apc"/>
</p:tagLst>
</file>

<file path=ppt/tags/tag75.xml><?xml version="1.0" encoding="utf-8"?>
<p:tagLst xmlns:a="http://schemas.openxmlformats.org/drawingml/2006/main" xmlns:r="http://schemas.openxmlformats.org/officeDocument/2006/relationships" xmlns:p="http://schemas.openxmlformats.org/presentationml/2006/main">
  <p:tag name="DVSHAPEID" val="7gOS6qRFJxkfd3j1QffUUq"/>
</p:tagLst>
</file>

<file path=ppt/tags/tag76.xml><?xml version="1.0" encoding="utf-8"?>
<p:tagLst xmlns:a="http://schemas.openxmlformats.org/drawingml/2006/main" xmlns:r="http://schemas.openxmlformats.org/officeDocument/2006/relationships" xmlns:p="http://schemas.openxmlformats.org/presentationml/2006/main">
  <p:tag name="DVSECTIONID" val="eX0ufdfL4xQ1hDyrE0HVId"/>
</p:tagLst>
</file>

<file path=ppt/tags/tag77.xml><?xml version="1.0" encoding="utf-8"?>
<p:tagLst xmlns:a="http://schemas.openxmlformats.org/drawingml/2006/main" xmlns:r="http://schemas.openxmlformats.org/officeDocument/2006/relationships" xmlns:p="http://schemas.openxmlformats.org/presentationml/2006/main">
  <p:tag name="DVSHAPEID" val="m8KoO0SJ6mfEh1JLbN5zx4"/>
</p:tagLst>
</file>

<file path=ppt/tags/tag78.xml><?xml version="1.0" encoding="utf-8"?>
<p:tagLst xmlns:a="http://schemas.openxmlformats.org/drawingml/2006/main" xmlns:r="http://schemas.openxmlformats.org/officeDocument/2006/relationships" xmlns:p="http://schemas.openxmlformats.org/presentationml/2006/main">
  <p:tag name="DVSHAPEID" val="kNPhzWM9NMQzxMdKN2ywex"/>
</p:tagLst>
</file>

<file path=ppt/tags/tag79.xml><?xml version="1.0" encoding="utf-8"?>
<p:tagLst xmlns:a="http://schemas.openxmlformats.org/drawingml/2006/main" xmlns:r="http://schemas.openxmlformats.org/officeDocument/2006/relationships" xmlns:p="http://schemas.openxmlformats.org/presentationml/2006/main">
  <p:tag name="DVSHAPEID" val="MUOJP6FEra3jSopDAPtU0U"/>
</p:tagLst>
</file>

<file path=ppt/tags/tag80.xml><?xml version="1.0" encoding="utf-8"?>
<p:tagLst xmlns:a="http://schemas.openxmlformats.org/drawingml/2006/main" xmlns:r="http://schemas.openxmlformats.org/officeDocument/2006/relationships" xmlns:p="http://schemas.openxmlformats.org/presentationml/2006/main">
  <p:tag name="DVSECTIONID" val="iCR4yn6vuaIakXmBqFaH02"/>
</p:tagLst>
</file>

<file path=ppt/tags/tag81.xml><?xml version="1.0" encoding="utf-8"?>
<p:tagLst xmlns:a="http://schemas.openxmlformats.org/drawingml/2006/main" xmlns:r="http://schemas.openxmlformats.org/officeDocument/2006/relationships" xmlns:p="http://schemas.openxmlformats.org/presentationml/2006/main">
  <p:tag name="DVSHAPEID" val="EIsqV1ekGuwzG9JIJnc32i"/>
</p:tagLst>
</file>

<file path=ppt/tags/tag82.xml><?xml version="1.0" encoding="utf-8"?>
<p:tagLst xmlns:a="http://schemas.openxmlformats.org/drawingml/2006/main" xmlns:r="http://schemas.openxmlformats.org/officeDocument/2006/relationships" xmlns:p="http://schemas.openxmlformats.org/presentationml/2006/main">
  <p:tag name="DVSHAPEID" val="GWfYMNolDgCGuT4mAK0459"/>
</p:tagLst>
</file>

<file path=ppt/tags/tag83.xml><?xml version="1.0" encoding="utf-8"?>
<p:tagLst xmlns:a="http://schemas.openxmlformats.org/drawingml/2006/main" xmlns:r="http://schemas.openxmlformats.org/officeDocument/2006/relationships" xmlns:p="http://schemas.openxmlformats.org/presentationml/2006/main">
  <p:tag name="DVSECTIONID" val="UPCZizgphrb2fAcfGMIbbG"/>
</p:tagLst>
</file>

<file path=ppt/tags/tag84.xml><?xml version="1.0" encoding="utf-8"?>
<p:tagLst xmlns:a="http://schemas.openxmlformats.org/drawingml/2006/main" xmlns:r="http://schemas.openxmlformats.org/officeDocument/2006/relationships" xmlns:p="http://schemas.openxmlformats.org/presentationml/2006/main">
  <p:tag name="DVSHAPEID" val="bUbUCdFqqZpRdRtQkSf5xN"/>
</p:tagLst>
</file>

<file path=ppt/tags/tag85.xml><?xml version="1.0" encoding="utf-8"?>
<p:tagLst xmlns:a="http://schemas.openxmlformats.org/drawingml/2006/main" xmlns:r="http://schemas.openxmlformats.org/officeDocument/2006/relationships" xmlns:p="http://schemas.openxmlformats.org/presentationml/2006/main">
  <p:tag name="DVSHAPEID" val="HbUvydeJUWOxKlNRbbGdPC"/>
</p:tagLst>
</file>

<file path=ppt/tags/tag86.xml><?xml version="1.0" encoding="utf-8"?>
<p:tagLst xmlns:a="http://schemas.openxmlformats.org/drawingml/2006/main" xmlns:r="http://schemas.openxmlformats.org/officeDocument/2006/relationships" xmlns:p="http://schemas.openxmlformats.org/presentationml/2006/main">
  <p:tag name="DVSHAPEID" val="gDFdSKq7OZBocZ06ErbH5t"/>
</p:tagLst>
</file>

<file path=ppt/tags/tag87.xml><?xml version="1.0" encoding="utf-8"?>
<p:tagLst xmlns:a="http://schemas.openxmlformats.org/drawingml/2006/main" xmlns:r="http://schemas.openxmlformats.org/officeDocument/2006/relationships" xmlns:p="http://schemas.openxmlformats.org/presentationml/2006/main">
  <p:tag name="DVSECTIONID" val="MdcKgKg1XY4zxPjHXELbND"/>
</p:tagLst>
</file>

<file path=ppt/tags/tag88.xml><?xml version="1.0" encoding="utf-8"?>
<p:tagLst xmlns:a="http://schemas.openxmlformats.org/drawingml/2006/main" xmlns:r="http://schemas.openxmlformats.org/officeDocument/2006/relationships" xmlns:p="http://schemas.openxmlformats.org/presentationml/2006/main">
  <p:tag name="DVSHAPEID" val="y7GQfzMlmmeDU1J9Pe8jJf"/>
</p:tagLst>
</file>

<file path=ppt/tags/tag89.xml><?xml version="1.0" encoding="utf-8"?>
<p:tagLst xmlns:a="http://schemas.openxmlformats.org/drawingml/2006/main" xmlns:r="http://schemas.openxmlformats.org/officeDocument/2006/relationships" xmlns:p="http://schemas.openxmlformats.org/presentationml/2006/main">
  <p:tag name="DVSHAPEID" val="qndmMsmPdqZCyW2p3xU2V0"/>
</p:tagLst>
</file>

<file path=ppt/tags/tag90.xml><?xml version="1.0" encoding="utf-8"?>
<p:tagLst xmlns:a="http://schemas.openxmlformats.org/drawingml/2006/main" xmlns:r="http://schemas.openxmlformats.org/officeDocument/2006/relationships" xmlns:p="http://schemas.openxmlformats.org/presentationml/2006/main">
  <p:tag name="DVSECTIONID" val="dbW112OHzAcdStsdkrrq5k"/>
</p:tagLst>
</file>

<file path=ppt/tags/tag91.xml><?xml version="1.0" encoding="utf-8"?>
<p:tagLst xmlns:a="http://schemas.openxmlformats.org/drawingml/2006/main" xmlns:r="http://schemas.openxmlformats.org/officeDocument/2006/relationships" xmlns:p="http://schemas.openxmlformats.org/presentationml/2006/main">
  <p:tag name="DVSHAPEID" val="Z8PWvrLi1Y5jHjDSNkZw8N"/>
</p:tagLst>
</file>

<file path=ppt/tags/tag92.xml><?xml version="1.0" encoding="utf-8"?>
<p:tagLst xmlns:a="http://schemas.openxmlformats.org/drawingml/2006/main" xmlns:r="http://schemas.openxmlformats.org/officeDocument/2006/relationships" xmlns:p="http://schemas.openxmlformats.org/presentationml/2006/main">
  <p:tag name="DVSHAPEID" val="EisM6qbApHjqo5wPXU4Vo0"/>
</p:tagLst>
</file>

<file path=ppt/tags/tag93.xml><?xml version="1.0" encoding="utf-8"?>
<p:tagLst xmlns:a="http://schemas.openxmlformats.org/drawingml/2006/main" xmlns:r="http://schemas.openxmlformats.org/officeDocument/2006/relationships" xmlns:p="http://schemas.openxmlformats.org/presentationml/2006/main">
  <p:tag name="DVSHAPEID" val="xffIMaJA3pRbuxuIlk7rzn"/>
</p:tagLst>
</file>

<file path=ppt/tags/tag94.xml><?xml version="1.0" encoding="utf-8"?>
<p:tagLst xmlns:a="http://schemas.openxmlformats.org/drawingml/2006/main" xmlns:r="http://schemas.openxmlformats.org/officeDocument/2006/relationships" xmlns:p="http://schemas.openxmlformats.org/presentationml/2006/main">
  <p:tag name="DVSECTIONID" val="SL3B2gjMcaObWm8eNV2Eiz"/>
</p:tagLst>
</file>

<file path=ppt/tags/tag95.xml><?xml version="1.0" encoding="utf-8"?>
<p:tagLst xmlns:a="http://schemas.openxmlformats.org/drawingml/2006/main" xmlns:r="http://schemas.openxmlformats.org/officeDocument/2006/relationships" xmlns:p="http://schemas.openxmlformats.org/presentationml/2006/main">
  <p:tag name="DVSHAPEID" val="0hVxmYn4rdoDKdxoE0RPDT"/>
</p:tagLst>
</file>

<file path=ppt/tags/tag96.xml><?xml version="1.0" encoding="utf-8"?>
<p:tagLst xmlns:a="http://schemas.openxmlformats.org/drawingml/2006/main" xmlns:r="http://schemas.openxmlformats.org/officeDocument/2006/relationships" xmlns:p="http://schemas.openxmlformats.org/presentationml/2006/main">
  <p:tag name="DVSHAPEID" val="ycBZkezJOXr9fYNeNKdZXE"/>
</p:tagLst>
</file>

<file path=ppt/tags/tag97.xml><?xml version="1.0" encoding="utf-8"?>
<p:tagLst xmlns:a="http://schemas.openxmlformats.org/drawingml/2006/main" xmlns:r="http://schemas.openxmlformats.org/officeDocument/2006/relationships" xmlns:p="http://schemas.openxmlformats.org/presentationml/2006/main">
  <p:tag name="DVSHAPEID" val="NQMgbWG6zKK6IJWnD8uHpq"/>
</p:tagLst>
</file>

<file path=ppt/tags/tag98.xml><?xml version="1.0" encoding="utf-8"?>
<p:tagLst xmlns:a="http://schemas.openxmlformats.org/drawingml/2006/main" xmlns:r="http://schemas.openxmlformats.org/officeDocument/2006/relationships" xmlns:p="http://schemas.openxmlformats.org/presentationml/2006/main">
  <p:tag name="DVSECTIONID" val="hjIJXgByzrGSiaXqZxoMo2"/>
</p:tagLst>
</file>

<file path=ppt/tags/tag99.xml><?xml version="1.0" encoding="utf-8"?>
<p:tagLst xmlns:a="http://schemas.openxmlformats.org/drawingml/2006/main" xmlns:r="http://schemas.openxmlformats.org/officeDocument/2006/relationships" xmlns:p="http://schemas.openxmlformats.org/presentationml/2006/main">
  <p:tag name="DVSHAPEID" val="cBXyApc6CDVUoLc43C2HoH"/>
</p:tagLst>
</file>

<file path=ppt/tags/tag100.xml><?xml version="1.0" encoding="utf-8"?>
<p:tagLst xmlns:a="http://schemas.openxmlformats.org/drawingml/2006/main" xmlns:r="http://schemas.openxmlformats.org/officeDocument/2006/relationships" xmlns:p="http://schemas.openxmlformats.org/presentationml/2006/main">
  <p:tag name="DVSHAPEID" val="o9g4iq65uffmDbjCmgTs86"/>
</p:tagLst>
</file>

<file path=ppt/tags/tag101.xml><?xml version="1.0" encoding="utf-8"?>
<p:tagLst xmlns:a="http://schemas.openxmlformats.org/drawingml/2006/main" xmlns:r="http://schemas.openxmlformats.org/officeDocument/2006/relationships" xmlns:p="http://schemas.openxmlformats.org/presentationml/2006/main">
  <p:tag name="DVSHAPEID" val="aNkbaz4SFH2vcOiw7MZx9F"/>
</p:tagLst>
</file>

<file path=ppt/tags/tag102.xml><?xml version="1.0" encoding="utf-8"?>
<p:tagLst xmlns:a="http://schemas.openxmlformats.org/drawingml/2006/main" xmlns:r="http://schemas.openxmlformats.org/officeDocument/2006/relationships" xmlns:p="http://schemas.openxmlformats.org/presentationml/2006/main">
  <p:tag name="DVSECTIONID" val="oHw645Dwnr2iuJTji3bEAn"/>
</p:tagLst>
</file>

<file path=ppt/tags/tag103.xml><?xml version="1.0" encoding="utf-8"?>
<p:tagLst xmlns:a="http://schemas.openxmlformats.org/drawingml/2006/main" xmlns:r="http://schemas.openxmlformats.org/officeDocument/2006/relationships" xmlns:p="http://schemas.openxmlformats.org/presentationml/2006/main">
  <p:tag name="DVSHAPEID" val="F271KrgMOVyhYsJ7gx0CAx"/>
</p:tagLst>
</file>

<file path=ppt/tags/tag104.xml><?xml version="1.0" encoding="utf-8"?>
<p:tagLst xmlns:a="http://schemas.openxmlformats.org/drawingml/2006/main" xmlns:r="http://schemas.openxmlformats.org/officeDocument/2006/relationships" xmlns:p="http://schemas.openxmlformats.org/presentationml/2006/main">
  <p:tag name="DVSHAPEID" val="k8YukP97sBXu8i38ODBTS6"/>
</p:tagLst>
</file>

<file path=ppt/tags/tag105.xml><?xml version="1.0" encoding="utf-8"?>
<p:tagLst xmlns:a="http://schemas.openxmlformats.org/drawingml/2006/main" xmlns:r="http://schemas.openxmlformats.org/officeDocument/2006/relationships" xmlns:p="http://schemas.openxmlformats.org/presentationml/2006/main">
  <p:tag name="DVSHAPEID" val="WUPPM0vsww47HY3g7qCGsX"/>
</p:tagLst>
</file>

<file path=ppt/tags/tag106.xml><?xml version="1.0" encoding="utf-8"?>
<p:tagLst xmlns:a="http://schemas.openxmlformats.org/drawingml/2006/main" xmlns:r="http://schemas.openxmlformats.org/officeDocument/2006/relationships" xmlns:p="http://schemas.openxmlformats.org/presentationml/2006/main">
  <p:tag name="DVSECTIONID" val="X1LJGUcX2Fmn7M2MdcPGEf"/>
</p:tagLst>
</file>

<file path=ppt/tags/tag107.xml><?xml version="1.0" encoding="utf-8"?>
<p:tagLst xmlns:a="http://schemas.openxmlformats.org/drawingml/2006/main" xmlns:r="http://schemas.openxmlformats.org/officeDocument/2006/relationships" xmlns:p="http://schemas.openxmlformats.org/presentationml/2006/main">
  <p:tag name="DVSHAPEID" val="DvsIdRs52vjIUcvZjvIUa7"/>
</p:tagLst>
</file>

<file path=ppt/tags/tag108.xml><?xml version="1.0" encoding="utf-8"?>
<p:tagLst xmlns:a="http://schemas.openxmlformats.org/drawingml/2006/main" xmlns:r="http://schemas.openxmlformats.org/officeDocument/2006/relationships" xmlns:p="http://schemas.openxmlformats.org/presentationml/2006/main">
  <p:tag name="DVSHAPEID" val="oZ2NlsUmjkCQWHfSsnFobt"/>
</p:tagLst>
</file>

<file path=ppt/tags/tag109.xml><?xml version="1.0" encoding="utf-8"?>
<p:tagLst xmlns:a="http://schemas.openxmlformats.org/drawingml/2006/main" xmlns:r="http://schemas.openxmlformats.org/officeDocument/2006/relationships" xmlns:p="http://schemas.openxmlformats.org/presentationml/2006/main">
  <p:tag name="DVSHAPEID" val="O1kefj9RBJ5v7sGqv0aFcZ"/>
</p:tagLst>
</file>

<file path=ppt/tags/tag110.xml><?xml version="1.0" encoding="utf-8"?>
<p:tagLst xmlns:a="http://schemas.openxmlformats.org/drawingml/2006/main" xmlns:r="http://schemas.openxmlformats.org/officeDocument/2006/relationships" xmlns:p="http://schemas.openxmlformats.org/presentationml/2006/main">
  <p:tag name="DVSECTIONID" val="7zdHBGf7ueZ8JfqLisnjDg"/>
</p:tagLst>
</file>

<file path=ppt/tags/tag111.xml><?xml version="1.0" encoding="utf-8"?>
<p:tagLst xmlns:a="http://schemas.openxmlformats.org/drawingml/2006/main" xmlns:r="http://schemas.openxmlformats.org/officeDocument/2006/relationships" xmlns:p="http://schemas.openxmlformats.org/presentationml/2006/main">
  <p:tag name="DVSHAPEID" val="53fOJq2leLVUa1s7cBdrIS"/>
</p:tagLst>
</file>

<file path=ppt/tags/tag112.xml><?xml version="1.0" encoding="utf-8"?>
<p:tagLst xmlns:a="http://schemas.openxmlformats.org/drawingml/2006/main" xmlns:r="http://schemas.openxmlformats.org/officeDocument/2006/relationships" xmlns:p="http://schemas.openxmlformats.org/presentationml/2006/main">
  <p:tag name="DVSHAPEID" val="LqzMc2RFewhPVhYrzIOguj"/>
</p:tagLst>
</file>

<file path=ppt/tags/tag113.xml><?xml version="1.0" encoding="utf-8"?>
<p:tagLst xmlns:a="http://schemas.openxmlformats.org/drawingml/2006/main" xmlns:r="http://schemas.openxmlformats.org/officeDocument/2006/relationships" xmlns:p="http://schemas.openxmlformats.org/presentationml/2006/main">
  <p:tag name="DVSHAPEID" val="zdhEXoNysLgdiPeXe0tyxp"/>
</p:tagLst>
</file>

<file path=ppt/tags/tag114.xml><?xml version="1.0" encoding="utf-8"?>
<p:tagLst xmlns:a="http://schemas.openxmlformats.org/drawingml/2006/main" xmlns:r="http://schemas.openxmlformats.org/officeDocument/2006/relationships" xmlns:p="http://schemas.openxmlformats.org/presentationml/2006/main">
  <p:tag name="DVSECTIONID" val="W9x5fPXQmRauxAcqtVZ1RL"/>
</p:tagLst>
</file>

<file path=ppt/tags/tag115.xml><?xml version="1.0" encoding="utf-8"?>
<p:tagLst xmlns:a="http://schemas.openxmlformats.org/drawingml/2006/main" xmlns:r="http://schemas.openxmlformats.org/officeDocument/2006/relationships" xmlns:p="http://schemas.openxmlformats.org/presentationml/2006/main">
  <p:tag name="DVSHAPEID" val="2G672sG4pkX5UhQlkujN7P"/>
</p:tagLst>
</file>

<file path=ppt/tags/tag116.xml><?xml version="1.0" encoding="utf-8"?>
<p:tagLst xmlns:a="http://schemas.openxmlformats.org/drawingml/2006/main" xmlns:r="http://schemas.openxmlformats.org/officeDocument/2006/relationships" xmlns:p="http://schemas.openxmlformats.org/presentationml/2006/main">
  <p:tag name="DVSHAPEID" val="Vm9OR5xf18wNAZ6KHXrKAh"/>
</p:tagLst>
</file>

<file path=ppt/tags/tag117.xml><?xml version="1.0" encoding="utf-8"?>
<p:tagLst xmlns:a="http://schemas.openxmlformats.org/drawingml/2006/main" xmlns:r="http://schemas.openxmlformats.org/officeDocument/2006/relationships" xmlns:p="http://schemas.openxmlformats.org/presentationml/2006/main">
  <p:tag name="DVSHAPEID" val="r74Igi7HohmdLKYeABw9iO"/>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7398</TotalTime>
  <Words>717</Words>
  <Application>Microsoft Office PowerPoint</Application>
  <PresentationFormat>On-screen Show (4:3)</PresentationFormat>
  <Paragraphs>87</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Sugar maple sap honey bee experiment protocol</vt:lpstr>
      <vt:lpstr>Honey Bee Sugar maple sap hypothesis </vt:lpstr>
      <vt:lpstr>PowerPoint Presentation</vt:lpstr>
      <vt:lpstr>PowerPoint Presentation</vt:lpstr>
      <vt:lpstr>PowerPoint Presentation</vt:lpstr>
      <vt:lpstr>PowerPoint Presentation</vt:lpstr>
      <vt:lpstr>PowerPoint Presentation</vt:lpstr>
      <vt:lpstr>Protocol equipment needs</vt:lpstr>
      <vt:lpstr>PowerPoint Presentation</vt:lpstr>
      <vt:lpstr>PowerPoint Presentation</vt:lpstr>
      <vt:lpstr>PowerPoint Presentation</vt:lpstr>
      <vt:lpstr>PowerPoint Presentation</vt:lpstr>
      <vt:lpstr>A proposed Aphid domestication experiment protocol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Sugar maple sap honey bee experiment</dc:title>
  <dc:creator>rappolee</dc:creator>
  <cp:lastModifiedBy>steven rappolee</cp:lastModifiedBy>
  <cp:revision>683</cp:revision>
  <dcterms:created xsi:type="dcterms:W3CDTF">2011-09-01T16:35:12Z</dcterms:created>
  <dcterms:modified xsi:type="dcterms:W3CDTF">2014-04-10T14:27:20Z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true</vt:lpwstr>
  </property>
  <property fmtid="{D5CDD505-2E9C-101B-9397-08002B2CF9AE}" pid="3" name="Google.Documents.DocumentId">
    <vt:lpwstr>1Lc-77cR6eBKCgREAC3DeoWc-Db2Wo52rKxHgFayf8zU</vt:lpwstr>
  </property>
  <property fmtid="{D5CDD505-2E9C-101B-9397-08002B2CF9AE}" pid="4" name="Google.Documents.RevisionId">
    <vt:lpwstr>02200961016880437134</vt:lpwstr>
  </property>
  <property fmtid="{D5CDD505-2E9C-101B-9397-08002B2CF9AE}" pid="5" name="Google.Documents.PreviousRevisionId">
    <vt:lpwstr>13217807811293890736</vt:lpwstr>
  </property>
  <property fmtid="{D5CDD505-2E9C-101B-9397-08002B2CF9AE}" pid="6" name="Google.Documents.PluginVersion">
    <vt:lpwstr>2.0.2424.7283</vt:lpwstr>
  </property>
  <property fmtid="{D5CDD505-2E9C-101B-9397-08002B2CF9AE}" pid="7" name="Google.Documents.MergeIncapabilityFlags">
    <vt:i4>0</vt:i4>
  </property>
</Properties>
</file>