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notesSlides/notesSlide7.xml" ContentType="application/vnd.openxmlformats-officedocument.presentationml.notesSlide+xml"/>
  <Override PartName="/ppt/tags/tag145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presProps.xml" ContentType="application/vnd.openxmlformats-officedocument.presentationml.presProp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notesSlides/notesSlide13.xml" ContentType="application/vnd.openxmlformats-officedocument.presentationml.notesSlide+xml"/>
  <Override PartName="/ppt/tags/tag139.xml" ContentType="application/vnd.openxmlformats-officedocument.presentationml.tags+xml"/>
  <Override PartName="/ppt/tags/tag16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notesSlides/notesSlide8.xml" ContentType="application/vnd.openxmlformats-officedocument.presentationml.notesSlide+xml"/>
  <Override PartName="/ppt/tags/tag128.xml" ContentType="application/vnd.openxmlformats-officedocument.presentationml.tags+xml"/>
  <Override PartName="/ppt/tags/tag157.xml" ContentType="application/vnd.openxmlformats-officedocument.presentationml.tags+xml"/>
  <Override PartName="/ppt/notesSlides/notesSlide20.xml" ContentType="application/vnd.openxmlformats-officedocument.presentationml.notesSlide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64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notesSlides/notesSlide14.xml" ContentType="application/vnd.openxmlformats-officedocument.presentationml.notesSlide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notesSlides/notesSlide9.xml" ContentType="application/vnd.openxmlformats-officedocument.presentationml.notesSlide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notesSlides/notesSlide21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notesSlides/notesSlide10.xml" ContentType="application/vnd.openxmlformats-officedocument.presentationml.notesSlide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notesSlides/notesSlide19.xml" ContentType="application/vnd.openxmlformats-officedocument.presentationml.notesSlide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77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notesSlides/notesSlide11.xml" ContentType="application/vnd.openxmlformats-officedocument.presentationml.notesSlide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notesSlides/notesSlide12.xml" ContentType="application/vnd.openxmlformats-officedocument.presentationml.notesSlide+xml"/>
  <Override PartName="/ppt/tags/tag138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4" r:id="rId3"/>
    <p:sldId id="257" r:id="rId4"/>
    <p:sldId id="258" r:id="rId5"/>
    <p:sldId id="259" r:id="rId6"/>
    <p:sldId id="262" r:id="rId7"/>
    <p:sldId id="261" r:id="rId8"/>
    <p:sldId id="260" r:id="rId9"/>
    <p:sldId id="265" r:id="rId10"/>
    <p:sldId id="263" r:id="rId11"/>
    <p:sldId id="275" r:id="rId12"/>
    <p:sldId id="276" r:id="rId13"/>
    <p:sldId id="264" r:id="rId14"/>
    <p:sldId id="266" r:id="rId15"/>
    <p:sldId id="270" r:id="rId16"/>
    <p:sldId id="267" r:id="rId17"/>
    <p:sldId id="272" r:id="rId18"/>
    <p:sldId id="268" r:id="rId19"/>
    <p:sldId id="269" r:id="rId20"/>
    <p:sldId id="271" r:id="rId21"/>
    <p:sldId id="27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10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D0DEC-7E0C-4481-B5FB-8D9FAC77FB34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71682F-6112-4FB4-AB2E-EAF5A06F5E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D0FF1-4035-4CDC-8BDE-02CAE1FF901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project is in fact maple syrup cogeneration!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*** enough to heat the student center?( I think to much) The steam heat exchanger will produce a distilled water A product?(for drinking or cooking) a bottled water product?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 X</a:t>
            </a:r>
            <a:r>
              <a:rPr lang="en-US" baseline="0" dirty="0" smtClean="0"/>
              <a:t> 400,000 BTU   = 2,000,000 or almost an hours worth of student center heat        10 X 400,000 = 4,000,000 BTU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*** we are green by a half a dozen standards. 1000 lbs steam divide by 7 = 143 gallons?  90 gallons maple syrup is 90 X 7 = 630 Lb steam ?</a:t>
            </a:r>
          </a:p>
          <a:p>
            <a:r>
              <a:rPr lang="en-US" dirty="0" smtClean="0"/>
              <a:t>1000 gallons of waste oil X 8 Lbs = 8000 lbs /</a:t>
            </a:r>
            <a:r>
              <a:rPr lang="en-US" baseline="0" dirty="0" smtClean="0"/>
              <a:t> 60 Lbs = 133 million BTU= 133 thousand lbs of steam! 133 / 30 days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6,400 gallons X $40 per gallon = $250,000</a:t>
            </a:r>
            <a:r>
              <a:rPr lang="en-US" baseline="0" dirty="0" smtClean="0"/>
              <a:t> but you would need to boil off 256,000 gallons of water!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** are they willing to partner? If so they are entitled to cash flow from building energy sales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have been a few maple syrup producers who have gone out of production do to age and disability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formula could be sap from 400 trees heats the student center and produces 70 gallons of maple syrup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50 to</a:t>
            </a:r>
            <a:r>
              <a:rPr lang="en-US" baseline="0" dirty="0" smtClean="0"/>
              <a:t> 60 BTU per square feet  for heating is for cold climates on very cold days, not all days are like this. ** or 400 gallons of sap per hour! 10 gallons/ 230 oz = 2,300 oz at / 22.4 oz per tap/1 tree = 103 trees per hour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336 X 6 = 2000 gallons of waste oil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student center!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1682F-6112-4FB4-AB2E-EAF5A06F5ED4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3"/>
            </p:custDataLst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1B15512-BECD-432D-9DE2-F20824E33043}" type="datetimeFigureOut">
              <a:rPr lang="en-US" smtClean="0"/>
              <a:pPr/>
              <a:t>2/28/2013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A8640FD-DEC3-434A-8F39-87BF3A20FF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6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7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8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83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89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95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101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107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113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119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125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134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3" Type="http://schemas.openxmlformats.org/officeDocument/2006/relationships/tags" Target="../tags/tag140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tags" Target="../tags/tag143.xml"/><Relationship Id="rId5" Type="http://schemas.openxmlformats.org/officeDocument/2006/relationships/tags" Target="../tags/tag142.xml"/><Relationship Id="rId4" Type="http://schemas.openxmlformats.org/officeDocument/2006/relationships/tags" Target="../tags/tag14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3" Type="http://schemas.openxmlformats.org/officeDocument/2006/relationships/tags" Target="../tags/tag146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3" Type="http://schemas.openxmlformats.org/officeDocument/2006/relationships/tags" Target="../tags/tag152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openxmlformats.org/officeDocument/2006/relationships/tags" Target="../tags/tag158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3" Type="http://schemas.openxmlformats.org/officeDocument/2006/relationships/tags" Target="../tags/tag170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3" Type="http://schemas.openxmlformats.org/officeDocument/2006/relationships/tags" Target="../tags/tag176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0" y="0"/>
            <a:ext cx="9144000" cy="1981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 urban maple syrup business, a cogeneration  prop0sal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0" y="2133600"/>
            <a:ext cx="9144000" cy="4724400"/>
          </a:xfrm>
        </p:spPr>
        <p:txBody>
          <a:bodyPr/>
          <a:lstStyle/>
          <a:p>
            <a:pPr algn="l">
              <a:buFont typeface="Wingdings" pitchFamily="2" charset="2"/>
              <a:buChar char="Ø"/>
            </a:pPr>
            <a:r>
              <a:rPr lang="en-US" dirty="0" smtClean="0"/>
              <a:t> Rent city, county and state owned trees for sap production.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Use reverse osmosis and a waste cooking oil burner to boil the sap.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Design and utilize an indoor heat exchanger to transfer heat to the building and transfer moister(steam) to hot water heater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Sell heat and hot water  to building!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en-US" dirty="0" smtClean="0"/>
              <a:t>Terrestrial and Cislunar exploration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Terrestrial and Cislunar exploration technologies, </a:t>
            </a:r>
          </a:p>
          <a:p>
            <a:pPr algn="ctr">
              <a:buNone/>
            </a:pPr>
            <a:r>
              <a:rPr lang="en-US" dirty="0" smtClean="0"/>
              <a:t>a veteran owned concern</a:t>
            </a:r>
          </a:p>
          <a:p>
            <a:pPr algn="ctr">
              <a:buNone/>
            </a:pPr>
            <a:r>
              <a:rPr lang="en-US" dirty="0" smtClean="0"/>
              <a:t>DUNS # 967877254 </a:t>
            </a:r>
          </a:p>
          <a:p>
            <a:pPr algn="ctr">
              <a:buNone/>
            </a:pPr>
            <a:r>
              <a:rPr lang="en-US" dirty="0" smtClean="0"/>
              <a:t>Steven Rappolee</a:t>
            </a:r>
          </a:p>
          <a:p>
            <a:pPr algn="ctr">
              <a:buNone/>
            </a:pPr>
            <a:r>
              <a:rPr lang="en-US" dirty="0" smtClean="0"/>
              <a:t>810-334-4374</a:t>
            </a:r>
          </a:p>
          <a:p>
            <a:pPr algn="ctr">
              <a:buNone/>
            </a:pPr>
            <a:r>
              <a:rPr lang="en-US" dirty="0" smtClean="0"/>
              <a:t>3501 North River RD, Apt 204H</a:t>
            </a:r>
          </a:p>
          <a:p>
            <a:pPr algn="ctr">
              <a:buNone/>
            </a:pPr>
            <a:r>
              <a:rPr lang="en-US" dirty="0" smtClean="0"/>
              <a:t>Ft Gratiot, MI 48059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AC56068-FD7B-4AD4-9EFE-4DDBCFB5CEF2}" type="datetime1">
              <a:rPr lang="en-US" smtClean="0"/>
              <a:pPr/>
              <a:t>2/28/2013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5A3816D-A0EB-475E-88A9-609A3162CEB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(C) Rappolee 2009/2011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partnership with the city and the college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0" y="1600200"/>
            <a:ext cx="44958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city of Port Huron will make available street and park maple species for sap harvesting.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city of Port Huron shall make available park land for a maple trees.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city of port Huron shall plant maples in a botanical experiment station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48200" y="1600200"/>
            <a:ext cx="44958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college shall make available in the student center space for a waste cooking oil heater to boil maple sap and space for a heat exchanger to process heat for the student center.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college will buy this heat.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college will buy the heated water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86868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terrestrial and cislunar exploration technologies company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0" y="1600200"/>
            <a:ext cx="4495800" cy="5257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company shall buy waste cooking oil through out port Huron and bring it to the student center to burn as fuel.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During the rest of the winter the waste oil burner shall heat water and air after the sap run has stopped.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48200" y="1600200"/>
            <a:ext cx="4495800" cy="5257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Maple syrup cogeneration burns waste cooking oil to produce maple syrup, hot water and  heat.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produces urban employment and income to city property owners and the city itself.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Maple syrup cogeneration math!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066801"/>
            <a:ext cx="4040188" cy="914400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1 gallon maple syrup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5025" y="914399"/>
            <a:ext cx="4041775" cy="1143001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1 gallon maple syrup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1676400"/>
            <a:ext cx="4497388" cy="5181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1 gallon X 40 gallons sap =39 gallons water X 7 = 273 gallons steam over a three week sap season;273 /21 days = 13 gallons steam.13/24 hours =0.51 gallons steam.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Half a gallon of steam is not enough to heat even a portion of the student union, so clearly we need to burn much more waste oil to heat the building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1676400"/>
            <a:ext cx="4498975" cy="5181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 gallon X 280 ounces = 280 ounces; 2 taps for every maple tree at 25 ounces of maple syrup per tap(50 per tree) yields the need for 6 trees.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 smtClean="0"/>
              <a:t>Two taps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dirty="0" smtClean="0"/>
              <a:t>One tap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2362200"/>
            <a:ext cx="4497388" cy="4495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500 maple trees produce 50 ounces of maple syrup each; or 25, 000 ounces. Divide by 280 ounces and this yields 89 gallons of maple syrup.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89 gallons X 40 gallons sap =3,571 gallons water X 7 =25,000 gallons steam/21 days = 1,190 gallons per day steam/24 hours =50 gallons steam per hour***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dirty="0" smtClean="0"/>
              <a:t>89 gallons / 21 days</a:t>
            </a:r>
          </a:p>
          <a:p>
            <a:r>
              <a:rPr lang="en-US" dirty="0" smtClean="0"/>
              <a:t>500 trees produce 25 oz of syrup or 12,500 ounces / 230 oz = 54 gallons of syrup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0" y="838201"/>
            <a:ext cx="4497388" cy="914400"/>
          </a:xfrm>
        </p:spPr>
        <p:txBody>
          <a:bodyPr/>
          <a:lstStyle/>
          <a:p>
            <a:r>
              <a:rPr lang="en-US" dirty="0" smtClean="0"/>
              <a:t>5 gallons maple syrup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5025" y="762000"/>
            <a:ext cx="4498975" cy="990599"/>
          </a:xfrm>
        </p:spPr>
        <p:txBody>
          <a:bodyPr/>
          <a:lstStyle/>
          <a:p>
            <a:r>
              <a:rPr lang="en-US" dirty="0" smtClean="0"/>
              <a:t>10 gallons maple syrup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1524000"/>
            <a:ext cx="4497388" cy="5334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5 gallon X 40 gallons sap =195 gallons water X 7 = 1,365gallons steam over a three week sap season;1,365/21 days = 65 gallons steam.65/24 hours =2.70 gallons steam per hour.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5 gallons of syrup X 280 ounces =1,400 ounces/50 ounces from 2 taps per tree yields the need for 28 trees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1524000"/>
            <a:ext cx="4498975" cy="5334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10 gallons X 40 gallons sap = 400 gallons water X 7 =2,800 gallons(lbs?) steam / 21 days 133 gallons steam/24 hours =5.55 gallons per hour steam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10 gallons of maple syrup X 280 ounces =2,800 ounces / 50 ounces per taped  tree =56 trees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dirty="0" smtClean="0"/>
              <a:t>Collocating food processing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685801"/>
            <a:ext cx="4040188" cy="9144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Energy equivalents and costs of waste oil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5025" y="685801"/>
            <a:ext cx="4498975" cy="914399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Waste cooking oil as fuel is local fuel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1600200"/>
            <a:ext cx="4497388" cy="5257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60 Lbs of yellow grease will give you 1 million BTU = 1000 Lbs steam.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There is 8 pounds of yellow grease in a gallon of yellow grease; 60 lbs/8 = 7.50 gallons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2007 price for yellow grease; $ 0.1875 Lb so X 8 = $1.50 per gallon(134,800BTU/gallon).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We believe the cost of (local)waste cooking oil is below this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1524000"/>
            <a:ext cx="4498975" cy="5334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Energy is used to process and transport both yellow grease and to manufacture biodiesel, we avoid both.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We are buying a locally sourced fuel to produce a locally produced product 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We are heating a local college building with food production process heat!***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416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every community college and university heated one main building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0" y="1219200"/>
            <a:ext cx="4497388" cy="106679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500 maple trees per community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5025" y="1219200"/>
            <a:ext cx="4346575" cy="1295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One ,one thousand gallon waste oil vat per month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2514600"/>
            <a:ext cx="4497388" cy="43434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In the western and northern Michigan with an established rural maple syrup industry should make it possible to far exceed 500 trees and just one main building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Michigan has a total of 20 million tapable sugar maple trees on local government lands; at 25 ounces per tap this would be 500 million ounces or 6,400 gallons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2514600"/>
            <a:ext cx="4498975" cy="43434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How many gallons of waste cooking oil would it take to boil off even half the number below in “notes”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128,000 gallons of water boiled to steam would heat many a building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Protocols   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Inventory city maple trees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Assay sugar content of maple trees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2362200"/>
            <a:ext cx="4497388" cy="44958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Count number of city owned trees in parks and streets.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Count number of county owned tress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Count maple trees on private property.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Inventory trees with other willing townships.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Inventory existing maple sap producers**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Write grants to accomplish these tasks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2362200"/>
            <a:ext cx="4498975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Assay sugar content of inventoried maple trees.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Assay energy content of waste oil and heat BTU transfer to building air and hot water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Develop software to transfer BTU to a billing system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95400"/>
          </a:xfrm>
        </p:spPr>
        <p:txBody>
          <a:bodyPr/>
          <a:lstStyle/>
          <a:p>
            <a:r>
              <a:rPr lang="en-US" dirty="0" smtClean="0"/>
              <a:t>Protocols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0" y="1295401"/>
            <a:ext cx="4497388" cy="609599"/>
          </a:xfrm>
        </p:spPr>
        <p:txBody>
          <a:bodyPr/>
          <a:lstStyle/>
          <a:p>
            <a:r>
              <a:rPr lang="en-US" dirty="0" smtClean="0"/>
              <a:t>Grant writing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5025" y="990601"/>
            <a:ext cx="4041775" cy="990600"/>
          </a:xfrm>
        </p:spPr>
        <p:txBody>
          <a:bodyPr/>
          <a:lstStyle/>
          <a:p>
            <a:r>
              <a:rPr lang="en-US" dirty="0" smtClean="0"/>
              <a:t>Grant writing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2362200"/>
            <a:ext cx="4497388" cy="44958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One diesel powered waste cooking oil tanker truck.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One diesel powered maple sap collecting vehicle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Two off road diesel powered vehicles with 1000 gallon food grade tanker.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These vehicles are ADA compliant for the disabled farmer/driver; pumps and lifting devices collect sap from sap collecting bins at the trees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2362200"/>
            <a:ext cx="4498975" cy="4495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Diesel powered waste cooking oil tanker truck makes rounds on a route.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Diesel powered maple sap tanker truck makes rounds of city streets collecting collected sap.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Off road vehicles collect maple sap from off road sap collecting in parks, cemeteries and  private property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4160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2362200"/>
            <a:ext cx="4497388" cy="4495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95400"/>
          </a:xfrm>
        </p:spPr>
        <p:txBody>
          <a:bodyPr/>
          <a:lstStyle/>
          <a:p>
            <a:r>
              <a:rPr lang="en-US" dirty="0" smtClean="0"/>
              <a:t>Research for tomorrow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BTU/gallon water conversion to Lbs steam.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How many gallons/Lbs in a restaurant waste oil vat?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Waste heat from steam recovery; conversion to building heat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Number of assayed tress in Port Huron and distance to the college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Methods of transportation ? A small food grade tanker truck with a diesel engine picks up sap on a route; a second small tanker truck picks up waste restaurant oil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2362200"/>
            <a:ext cx="4497388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St Clair Community college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Student center; 77,000 square feet. 50 BTU/hour per square foot  to heat building X 77,000 =3,850,000 BTU/hour.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17,000 BTU per Lb yellow grease X 7Lb’s per gallon = 120,000 BTU.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32 gallons of waste oil per hour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2362200"/>
            <a:ext cx="4498975" cy="4495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32 X 24 hours = 770 gallon/day X 7 days = 5390 gallons a week.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23,000 gallons per month; this might be 30 to 40 restaurants  per month worth of used cooking oil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If all of the BTU’s to heat the student center first produced maple syrup, then this represents about 10 gallons **an hour or 420 gallons of steam!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dirty="0" smtClean="0"/>
              <a:t>1 gallon per hour for 2 weeks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0" y="762001"/>
            <a:ext cx="4497388" cy="1447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5025" y="762000"/>
            <a:ext cx="4498975" cy="15239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2209800"/>
            <a:ext cx="4497388" cy="4648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1 gallon per hour for 2 weeks, 24 gallons per day,336 gallons in 2 weeks.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1 gallon of syrup takes 400,000 </a:t>
            </a:r>
            <a:r>
              <a:rPr lang="en-US" dirty="0" err="1" smtClean="0"/>
              <a:t>BTU’s</a:t>
            </a:r>
            <a:r>
              <a:rPr lang="en-US" dirty="0" smtClean="0"/>
              <a:t> to make so recovering the heat from the steam would produce about 10% of the student centers heat per gallon of maple syrup produced.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6 gallons per hour of waste cooking oil to produce 1 gallon of syrup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2362200"/>
            <a:ext cx="4498975" cy="4267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1 gallon of syrup every hour needs 11 trees, 264 trees for 24 hours; 3,696 trees for 2 weeks.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0" y="1535112"/>
            <a:ext cx="4497388" cy="75088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Value added urban food processing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5025" y="1066800"/>
            <a:ext cx="4498975" cy="1219199"/>
          </a:xfrm>
        </p:spPr>
        <p:txBody>
          <a:bodyPr>
            <a:normAutofit/>
          </a:bodyPr>
          <a:lstStyle/>
          <a:p>
            <a:r>
              <a:rPr lang="en-US" dirty="0" smtClean="0"/>
              <a:t>A Masonry heater/forced air maple syrup arch 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2362200"/>
            <a:ext cx="4497388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Burning a locally produced fuel source to produce both maple syrup and building hot water and heat, the wood and waste cooking oil is local and minimally processed.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Local wood and waste oil does not consume as much energy to transport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2362200"/>
            <a:ext cx="4498975" cy="4495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 wood fired arch is partitioned between two rooms; one room is a public gathering place** and contains the masonry oven stone façade and  wood storage places.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Also is a air tight door with a Plexiglas viewing window, some radiant heat will accrue to the public space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0" y="914401"/>
            <a:ext cx="4497388" cy="91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5025" y="914401"/>
            <a:ext cx="4498975" cy="99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How much does the college pay to heat the student center?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1981200"/>
            <a:ext cx="4497388" cy="4876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On the other side of the wall and masonry heater façade is the arch and boiling pan for the maple sap.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On top of this is a steam tubing/outside air heat exchanger that distills the steam and extracts heat for the building air system and can produce hot water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1752600"/>
            <a:ext cx="4498975" cy="51054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We would be compensated for any reductions in student center heating costs and hot water heating fuel reductions while the system is in operations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416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Utilizing dimensional math for urban agriculture food processing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0" y="1535112"/>
            <a:ext cx="4572000" cy="75088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 student union is 77,ooo square feet. It takes 50 BTU/hour per square feet to heat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2362200"/>
            <a:ext cx="4572000" cy="4495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How many BTU/hour to heat the student union? BTU/hour = 50 BTU over I square feet X  77,000 square feet over 1 = 4,235,000.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takes 400,000 BTU to remove 42 gallons of water from 1 gallon of maple syrup, how many gallons of maple syrup an hour would we need to produce to heat the student union building?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2362200"/>
            <a:ext cx="4498975" cy="4495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answer is 10 1/2 gallons.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How many gallons of waste cooking oil to produce 10 ½ gallons of syrup? Waste oil at 130,000 </a:t>
            </a:r>
            <a:r>
              <a:rPr lang="en-US" dirty="0" err="1" smtClean="0"/>
              <a:t>btu</a:t>
            </a:r>
            <a:r>
              <a:rPr lang="en-US" dirty="0" smtClean="0"/>
              <a:t> per gallon would result to 35 gallons per hour.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If however we have 10 maple sap boilers each producing 1 gallon maple syrup per hour for two weeks…………….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Value  added? Maple syrup $40 per gallon , 400,000 BTU sold to the </a:t>
            </a:r>
            <a:r>
              <a:rPr lang="en-US" smtClean="0"/>
              <a:t>student center? 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r>
              <a:rPr lang="en-US" sz="3600" i="1" u="sng" dirty="0" smtClean="0">
                <a:solidFill>
                  <a:srgbClr val="365F91"/>
                </a:solidFill>
                <a:latin typeface="Copperplate Gothic Light"/>
                <a:ea typeface="Batang"/>
                <a:cs typeface="Times New Roman"/>
              </a:rPr>
              <a:t>Sorghum molasses as a food process cogeneration project to heat buildings</a:t>
            </a:r>
            <a:r>
              <a:rPr lang="en-US" sz="4000" dirty="0" smtClean="0">
                <a:latin typeface="Calibri"/>
                <a:ea typeface="Calibri"/>
                <a:cs typeface="Times New Roman"/>
              </a:rPr>
              <a:t/>
            </a:r>
            <a:br>
              <a:rPr lang="en-US" sz="4000" dirty="0" smtClean="0">
                <a:latin typeface="Calibri"/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0" y="1143000"/>
            <a:ext cx="4497388" cy="114299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5025" y="1066800"/>
            <a:ext cx="4498975" cy="121919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 the fall the maple sap heaters could process sorghum  molasses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2362200"/>
            <a:ext cx="4497388" cy="4495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2362200"/>
            <a:ext cx="4498975" cy="4495800"/>
          </a:xfrm>
        </p:spPr>
        <p:txBody>
          <a:bodyPr/>
          <a:lstStyle/>
          <a:p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416050"/>
          </a:xfrm>
        </p:spPr>
        <p:txBody>
          <a:bodyPr/>
          <a:lstStyle/>
          <a:p>
            <a:r>
              <a:rPr lang="en-US" dirty="0" smtClean="0"/>
              <a:t>I-94 and I-96; the 10,000 sugar maple tree in the medium project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0" y="1535112"/>
            <a:ext cx="4497388" cy="75088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10,000 trees along the interstates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10,000 trees along the state and city roads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2362200"/>
            <a:ext cx="4497388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10,000 trees X 23 oz of syrup per tap = 230 oz at 230 oz per gallon of maple syrup.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This comes to 1000 gallons of maple syrup, 1000 x 400,000 BTU =400,000,000 /3,850,000 per hour to heat the student center; 104 hours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2362200"/>
            <a:ext cx="4498975" cy="4495800"/>
          </a:xfrm>
        </p:spPr>
        <p:txBody>
          <a:bodyPr/>
          <a:lstStyle/>
          <a:p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Can the steam heat recovery unit be food grade?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0" y="1219201"/>
            <a:ext cx="4497388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Heat recovery from steam to heat building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5025" y="1535112"/>
            <a:ext cx="4498975" cy="75088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 steam to distill liquor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  <p:custDataLst>
              <p:tags r:id="rId5"/>
            </p:custDataLst>
          </p:nvPr>
        </p:nvSpPr>
        <p:spPr>
          <a:xfrm>
            <a:off x="0" y="1981200"/>
            <a:ext cx="4497388" cy="4876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But a enclosed system that does not allow for contamination from the out side air should render the distilled water from the maple sap sterile.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This creates possibilities; boiling hard cider from local apples should produce a Calvados , could we stager a sorghum molasses season with a hard cider season for energy cogeneration? 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2362200"/>
            <a:ext cx="4498975" cy="4495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Hard cider is heavily filtered; it should behave well in a sealed maple sap boiler.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Much lower heat is used in the arch as we want to volatize just the alcohol.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q6UEAtwpUHJDa9AGS0yh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fKwd1jBT8znEy23WBRDh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MqVlILBBnJSeQ98mrcN1y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gvBxDWoGEfaDY6iGBPix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MjbTNeqru03DapJa8FcH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3db24LAXI1WBJhlJ8agcK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AlVSWrHDluz8gYILaEQwi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GyGsOow2rSSTCQ6bO9g4F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2A1n1m0BmeRxEncuCj6j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mlRFYQHgdmev5qrma1Q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25bIZjwWXmomlF1aH1KEY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bqS64bWWhdaAjgFWZwajf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Q9JLqct05RGpTLQSfl01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bKlKuK1etEnaAJniKJtg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UTnU67gPieVFXZpFIJYQn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2Ib6vXAgyN1TPsnADUXEm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eUMnS51KihVTREIZCjf1F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D49Xi754SJFStgk74vfOv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XWAJRDhEpkt6hIeVNTEdp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eYasEveJMRCT6cmygrNek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pnZCS8Il9ikLIBzpYMpFx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unB1yeDdqaRSzNs2C61qI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kuKZRs0OFNNSC0QAtIWS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UP2MWW9jD7TaOhxNeLKp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5LUQ1LvxHMropEHdVwRv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UINJjMfWbtOIKhR5VnN5p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IqRS51QexQ9pQb3hsJiK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AHUqlPAtHWgNZmSrGe5XV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ylrF1DV4MExKQaXFF1D4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83cHp124EC3D8zYFNXyD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ffwIt0y4kQNlcntkeT1I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Hd1nGZdFvw2xNWaHy2vAi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PMnBctJEBrBlyjG5jzRE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iFzw9wlZdpBune05MJWRU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VsoR0sIVJERyuH1GjcjC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J3Vs5eM7IumHK77hwThh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PKi36qJyinJIlWynt9BV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bMXUy2GpkWvLp6HMaFHY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j0oMlYvN841gDXk9yo38X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WVPQAjtUXq7tXwLGHUxN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K9sKr17jVN6RMrRw8UuE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PvtnCNHlepDOcLm59hmB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1Bb4UazZ39fFjXg4okBzz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eXe592Lciy2cuSbySxLem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yxspP4S20s3lndQO0xdQ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D7soSQr3NkjJpHDJcGkfy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99uYI4we1wDQTlXrb2BW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1EN8bhkwwA92XjTU8mwzj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5zNhMKuhEBWq7QbzTfTuZ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HRnDxhUeq4oeyekTuz1e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6xc3JytgFPN2RWU9cdnp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1TiWeZLksL69LPruymL9p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qvmoYlmOQwneviLMjtvln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WHb4IIE1D1stsMAQ1qXDV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Mwk8JM2iE4bozEdUDEaOT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M2PYcts5nJ6mVEKzYRZlm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h4dVC6Mit6GqKhiLAzQy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hcJya3FiPxZoKLKhQli5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FvUshdhpvNHPM0b4WJCa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lxx0jIugBahweEHMs1q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HUZJ5Moys6Jw4yVKcYG0x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FutXpeXa9Q6fECygeW6H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y095M1f2J2EBfuf7m9Bh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Ej9bFl4wC7memWLVG0rB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bPyM4PbiyL3vrS0mU4ST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CsiG2Q4lJtEicmrv4Fw0S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BWGf2SGacg2W5v1BcVks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k5OYujiOF9HWEwvfppKaH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1IgbrVlXhdV9QEYuN6JJ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FibDLkXL3yqf46HiRmsHR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1uGQgVBErXMf3X0Oa10w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JAASMuemhAUbhGXU319p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87wo7TFAx2RrCY56TMM5q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4k55fqtsZvCrzmf51Y7XP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ocfwyQQplTrcoXAXBDShu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GKM4fYDySVBNWSQIRCBz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Xu9tCX4pBs05wcDNxrpV5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0nYiv4mt5yMewuJuBRMM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AB1I7TLfFU0WKp5WtycpQ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0HmmZn0KNmIuMmhNXtHPS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MKYGONeEwwga2eEhHv7qo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zKjoEodAAFxAklLToeV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efDJFGBII1a8sMBFZmlA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PeMXrcziAXKAlvGFZHBSS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nsRz9epSzwR5poWIfp9p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Rq6YjmDYTfbRj5R2kTIo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rwsSs6ekFuMSZmIEhfCnN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Jf5iIhscJtda4Z92g5vVx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QdwCCnmOvIO98a1GB5bM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XHf6I04NcsGKpRL5E4PUX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mURY1AuqKKN4gPmwFlKIv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tnK9Uvq6WfOrlleKYtiLH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zf1BySaHpXE6ldvNlGZkR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WlBVI8ptafZ0qtdSFZZEO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gOu1hVngpJExrpyZMiGs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rkULw6OjM27o5MrHRu6UP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mT1NjGcHYlsHm96vogr6X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p2kLx5rbmaIcY1JIM864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th2SVDqgv3AYXcQRylaX4P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VnqhBl5QsJiKtZsy87gMZ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Yab4LFtjZTwC6Xlgu56vI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UdxKfeZZOiNDpf5wApn8J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eQTvdRCaGtzZgXx1pejZ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Psx5aXvG8zfvZGQK17mDC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T0v8tTVntCxMKyFWwh9rB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4pZ8ZyZ8PJj01qX7HFFZ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JLYQaFdbDsBvn862YWG0K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bYFqMTqHXCY4Ge99ojUD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ov2P1EHIjkfezZbKTjLVu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xjrRSOym56okA9nWRL0fj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vngiWu7D9TXE38RquWmzF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OsF9YEqASbmpYJn9MSaW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Pep1nXrZUfFTvZcJQUWv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XabDyHZ85npFCqJWgt8T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K4dnX31fZJUBhfPJoJZMa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uQnMZTDtmlXPp6qaKW7Pn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WATgUmgs4RmmVoK4MGuV8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hrHzkC4vmUkXbOIVfRsE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cp4nnEik454JM6hx4nmkZ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ambSptTZzhEheiuXepd1P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Sr2BDIM5hG0XfHcveOq4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5vSZ278W7XpVtJQOQbcuZ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Zp4yZ6pZqQl9vjmH7o9Q2V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gh2MLJaoBLJ5mwJDFFXlz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yjesEqYfS1O7fAWfmoLIm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conj5cvxwDodIJyi4KpmT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heh8GqjyzQGU7P4llMJlv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J1RdG3j1j0Lu792Ww5dY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pq6iSpDGUoCoDfQxpNKkI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L19u7x4oTtXsAn0a37Cwn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ErPIidZ2FkUO4lDvM5oXr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7GpNw2lNRWn1QRPbfevd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SWv2aATZdQhcmIEpeQpRO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yLiFxylw7q6ayScg3p9F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xRYVQmQxxAEfoKJu2kEGI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6b9LcYN0I8vuerGCHYFzS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wjuswymO0rkGLML5aSKw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rKebEpWLUNDOiqS4SBl7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KTviOpCG18YzFPhKreDT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9yFTQCOMPlE0zAXeKWckq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Hb6WNprwTXoFJWDVzZSej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VFfHNduGHNEYQtMUOoljs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BTQ0APncsbS5grG6Cd1cg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0BoYHeyvOvySfFzloWR5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1L598EbuS09e3mQMCFjvl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5LdldHL8hgq0S4UrGI1Xj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V1nkgPBmSKfzFkWMrtIKI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O2uMSaYAun8ePcYSrVwVn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LiozvUhxfz92ckQtXqni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n2zpialURUJKJDMGHIdpZ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qruKOy1MdNv8hbniF4jW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5NZE2XY6y5pTRW5L5Iwsm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x42F6EKiZjKSmHK9w3O6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JojrdUYAqFcJfUBnRjlf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8Zzo0WcsEf67lDlErQjoT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8fqadvxdpfqEpdlpiVoaTD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FDrQx9cuKZjDfkROU2oX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C7zX1cSvWHc3jWWao2gau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OHo0NCVg0W4J0jgz7ZBf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c0USKElHQrujSz1pfzFG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ZAVCTOVhzf5bgbZSKbCEf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8uVWyHe9SCBfN8e4EOHsF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hw0o06zlFnVbcqZfQQqph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p8Bn1wvo210LipCvOPHd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f5ZzTvlMePW57SMC43Qhk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q7ACk1BI3BISworD02gN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OciKJcKEmimlUyrjS1KD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6kpqhpMOe5uBiGizYva6x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uoZgdCqQe46ZCViRBPQ4H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lxBP0j71va4VITLsY7dw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eUWw11pUM2cc3sEoC6Jdy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Gco68RJQae3iHSti5BAn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JwPiOAu7NQJiZgjCUh33b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OXyh3RKmcaYPoBw7qPn3n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X0aXv9ODCYySWGzNkgeJn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kZHC9FakwkQIyP8Q4li9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J6jD27WNOrDzFafTZ8sh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2e8KFtbTre9zfAiwC3nJv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4Y9YBbl9HWjv45uistBV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2848</TotalTime>
  <Words>2179</Words>
  <Application>Microsoft Office PowerPoint</Application>
  <PresentationFormat>On-screen Show (4:3)</PresentationFormat>
  <Paragraphs>171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Apex</vt:lpstr>
      <vt:lpstr>An urban maple syrup business, a cogeneration  prop0sal</vt:lpstr>
      <vt:lpstr>Terrestrial and Cislunar exploration technologies</vt:lpstr>
      <vt:lpstr>A partnership with the city and the college</vt:lpstr>
      <vt:lpstr>The terrestrial and cislunar exploration technologies company</vt:lpstr>
      <vt:lpstr>Maple syrup cogeneration math!</vt:lpstr>
      <vt:lpstr>Slide 6</vt:lpstr>
      <vt:lpstr>Slide 7</vt:lpstr>
      <vt:lpstr>Collocating food processing</vt:lpstr>
      <vt:lpstr>If every community college and university heated one main building</vt:lpstr>
      <vt:lpstr>Protocols    </vt:lpstr>
      <vt:lpstr>Protocols </vt:lpstr>
      <vt:lpstr>Slide 12</vt:lpstr>
      <vt:lpstr>Research for tomorrow</vt:lpstr>
      <vt:lpstr>Slide 14</vt:lpstr>
      <vt:lpstr>1 gallon per hour for 2 weeks</vt:lpstr>
      <vt:lpstr>discussion</vt:lpstr>
      <vt:lpstr>discussion</vt:lpstr>
      <vt:lpstr>Utilizing dimensional math for urban agriculture food processing</vt:lpstr>
      <vt:lpstr>Sorghum molasses as a food process cogeneration project to heat buildings </vt:lpstr>
      <vt:lpstr>I-94 and I-96; the 10,000 sugar maple tree in the medium project</vt:lpstr>
      <vt:lpstr>Can the steam heat recovery unit be food grade?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urban maple sap business, a cogeneration  prop0sal</dc:title>
  <dc:creator>Rappolee</dc:creator>
  <cp:lastModifiedBy>Rappolee</cp:lastModifiedBy>
  <cp:revision>358</cp:revision>
  <dcterms:created xsi:type="dcterms:W3CDTF">2012-09-29T14:19:32Z</dcterms:created>
  <dcterms:modified xsi:type="dcterms:W3CDTF">2013-03-01T02:35:15Z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1Su8vBxtZkwwRQF_98S_czZjFMDFztNB9EI_rMYkYwq4</vt:lpwstr>
  </property>
  <property fmtid="{D5CDD505-2E9C-101B-9397-08002B2CF9AE}" pid="4" name="Google.Documents.RevisionId">
    <vt:lpwstr>00057806035954452136</vt:lpwstr>
  </property>
  <property fmtid="{D5CDD505-2E9C-101B-9397-08002B2CF9AE}" pid="5" name="Google.Documents.PreviousRevisionId">
    <vt:lpwstr>15021021438912482137</vt:lpwstr>
  </property>
  <property fmtid="{D5CDD505-2E9C-101B-9397-08002B2CF9AE}" pid="6" name="Google.Documents.PluginVersion">
    <vt:lpwstr>2.0.2662.553</vt:lpwstr>
  </property>
  <property fmtid="{D5CDD505-2E9C-101B-9397-08002B2CF9AE}" pid="7" name="Google.Documents.MergeIncapabilityFlags">
    <vt:i4>0</vt:i4>
  </property>
</Properties>
</file>