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62" r:id="rId4"/>
    <p:sldId id="257" r:id="rId5"/>
    <p:sldId id="258" r:id="rId6"/>
    <p:sldId id="259" r:id="rId7"/>
    <p:sldId id="261"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9" d="100"/>
          <a:sy n="49" d="100"/>
        </p:scale>
        <p:origin x="36"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346922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368159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368402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09687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32530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596292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358659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156781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259368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15622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13388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288534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7498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2395486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318498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02188F-F481-412F-AE2D-4D9D981F9ABF}" type="datetimeFigureOut">
              <a:rPr lang="en-US" smtClean="0"/>
              <a:t>10/6/2014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40C859-3D39-4A55-8670-1061B401D2C3}" type="slidenum">
              <a:rPr lang="en-US" smtClean="0"/>
              <a:t>‹#›</a:t>
            </a:fld>
            <a:endParaRPr lang="en-US" dirty="0"/>
          </a:p>
        </p:txBody>
      </p:sp>
    </p:spTree>
    <p:extLst>
      <p:ext uri="{BB962C8B-B14F-4D97-AF65-F5344CB8AC3E}">
        <p14:creationId xmlns:p14="http://schemas.microsoft.com/office/powerpoint/2010/main" val="1018615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02188F-F481-412F-AE2D-4D9D981F9ABF}" type="datetimeFigureOut">
              <a:rPr lang="en-US" smtClean="0"/>
              <a:t>10/6/2014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40C859-3D39-4A55-8670-1061B401D2C3}" type="slidenum">
              <a:rPr lang="en-US" smtClean="0"/>
              <a:t>‹#›</a:t>
            </a:fld>
            <a:endParaRPr lang="en-US" dirty="0"/>
          </a:p>
        </p:txBody>
      </p:sp>
    </p:spTree>
    <p:extLst>
      <p:ext uri="{BB962C8B-B14F-4D97-AF65-F5344CB8AC3E}">
        <p14:creationId xmlns:p14="http://schemas.microsoft.com/office/powerpoint/2010/main" val="653110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msss.com/brochures/c50.pdf"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bluecanyontech.com/wp-content/uploads/2013/06/BCT-Nano-Star-Tracker-datasheet-1.1.pdf" TargetMode="External"/><Relationship Id="rId2" Type="http://schemas.openxmlformats.org/officeDocument/2006/relationships/hyperlink" Target="http://www.gaisler.com/doc/leon3_product_sheet.pdf"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lgarde.com/space-propulsion.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026" y="272374"/>
            <a:ext cx="9630383" cy="4247317"/>
          </a:xfrm>
          <a:prstGeom prst="rect">
            <a:avLst/>
          </a:prstGeom>
        </p:spPr>
        <p:txBody>
          <a:bodyPr wrap="square">
            <a:spAutoFit/>
          </a:bodyPr>
          <a:lstStyle/>
          <a:p>
            <a:endParaRPr lang="en-US" dirty="0"/>
          </a:p>
          <a:p>
            <a:r>
              <a:rPr lang="en-US" sz="2800" dirty="0"/>
              <a:t>Terrestrial &amp; Cislunar Exploration technologies</a:t>
            </a:r>
          </a:p>
          <a:p>
            <a:r>
              <a:rPr lang="en-US" sz="2800" dirty="0"/>
              <a:t> A post 9/11 Veteran owned concern</a:t>
            </a:r>
          </a:p>
          <a:p>
            <a:r>
              <a:rPr lang="en-US" sz="2800" dirty="0"/>
              <a:t> http://yellowdragonblog.com</a:t>
            </a:r>
          </a:p>
          <a:p>
            <a:r>
              <a:rPr lang="en-US" sz="2800" dirty="0"/>
              <a:t>A Carbon Tax fueled Social Security  Sovereign Wealth Fund </a:t>
            </a:r>
          </a:p>
          <a:p>
            <a:r>
              <a:rPr lang="en-US" sz="2800" dirty="0"/>
              <a:t>810 334 4374 </a:t>
            </a:r>
          </a:p>
          <a:p>
            <a:r>
              <a:rPr lang="en-US" sz="2800" dirty="0"/>
              <a:t>Fax 810 449 5484</a:t>
            </a:r>
          </a:p>
          <a:p>
            <a:r>
              <a:rPr lang="en-US" sz="2800" dirty="0"/>
              <a:t>UM Flint Student Business Incubator, #207 </a:t>
            </a:r>
          </a:p>
          <a:p>
            <a:r>
              <a:rPr lang="en-US" sz="2800" dirty="0"/>
              <a:t>423 North Saginaw </a:t>
            </a:r>
            <a:r>
              <a:rPr lang="en-US" sz="2800" dirty="0" smtClean="0"/>
              <a:t>Street, Flint, </a:t>
            </a:r>
            <a:r>
              <a:rPr lang="en-US" sz="2800" dirty="0"/>
              <a:t>Michigan, 48502</a:t>
            </a:r>
          </a:p>
          <a:p>
            <a:r>
              <a:rPr lang="en-US" sz="2800" dirty="0"/>
              <a:t>LinkedIn</a:t>
            </a:r>
          </a:p>
        </p:txBody>
      </p:sp>
    </p:spTree>
    <p:extLst>
      <p:ext uri="{BB962C8B-B14F-4D97-AF65-F5344CB8AC3E}">
        <p14:creationId xmlns:p14="http://schemas.microsoft.com/office/powerpoint/2010/main" val="334838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505" y="249382"/>
            <a:ext cx="9074498" cy="3541222"/>
          </a:xfrm>
        </p:spPr>
        <p:txBody>
          <a:bodyPr/>
          <a:lstStyle/>
          <a:p>
            <a:pPr algn="l"/>
            <a:r>
              <a:rPr lang="en-US" dirty="0" smtClean="0"/>
              <a:t>The use of mass manufactured NEO Scout CubeSat's to pioneer space science data sales </a:t>
            </a:r>
            <a:endParaRPr lang="en-US" dirty="0"/>
          </a:p>
        </p:txBody>
      </p:sp>
      <p:sp>
        <p:nvSpPr>
          <p:cNvPr id="3" name="Subtitle 2"/>
          <p:cNvSpPr>
            <a:spLocks noGrp="1"/>
          </p:cNvSpPr>
          <p:nvPr>
            <p:ph type="subTitle" idx="1"/>
          </p:nvPr>
        </p:nvSpPr>
        <p:spPr>
          <a:xfrm>
            <a:off x="199505" y="4050833"/>
            <a:ext cx="9074498" cy="2807167"/>
          </a:xfrm>
        </p:spPr>
        <p:txBody>
          <a:bodyPr/>
          <a:lstStyle/>
          <a:p>
            <a:pPr algn="l"/>
            <a:r>
              <a:rPr lang="en-US" dirty="0" smtClean="0"/>
              <a:t>Hypothesis and business plan;</a:t>
            </a:r>
          </a:p>
          <a:p>
            <a:pPr algn="l"/>
            <a:r>
              <a:rPr lang="en-US" dirty="0" smtClean="0"/>
              <a:t>All of the component manufactures of the proposed deep space NEO scout pioneer the mass manufacture of 10 flight sets of components for 10 spacecraft</a:t>
            </a:r>
          </a:p>
          <a:p>
            <a:pPr algn="l"/>
            <a:r>
              <a:rPr lang="en-US" dirty="0" smtClean="0"/>
              <a:t>At cost place their value and of the value of money through time (interest) sale the data for each spacecraft over ten years</a:t>
            </a:r>
          </a:p>
          <a:p>
            <a:pPr algn="l"/>
            <a:r>
              <a:rPr lang="en-US" dirty="0" smtClean="0"/>
              <a:t>S or C corporation with shares equaling contributions from each partner from in kind equipment contributions</a:t>
            </a:r>
            <a:endParaRPr lang="en-US" dirty="0"/>
          </a:p>
        </p:txBody>
      </p:sp>
    </p:spTree>
    <p:extLst>
      <p:ext uri="{BB962C8B-B14F-4D97-AF65-F5344CB8AC3E}">
        <p14:creationId xmlns:p14="http://schemas.microsoft.com/office/powerpoint/2010/main" val="2432848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43" y="609600"/>
            <a:ext cx="9118359" cy="1783404"/>
          </a:xfrm>
        </p:spPr>
        <p:txBody>
          <a:bodyPr>
            <a:normAutofit/>
          </a:bodyPr>
          <a:lstStyle/>
          <a:p>
            <a:r>
              <a:rPr lang="en-US" dirty="0" smtClean="0"/>
              <a:t>Import Export bank financing to those partners in difficulty with end items  </a:t>
            </a:r>
            <a:endParaRPr lang="en-US" dirty="0"/>
          </a:p>
        </p:txBody>
      </p:sp>
      <p:sp>
        <p:nvSpPr>
          <p:cNvPr id="3" name="Content Placeholder 2"/>
          <p:cNvSpPr>
            <a:spLocks noGrp="1"/>
          </p:cNvSpPr>
          <p:nvPr>
            <p:ph idx="1"/>
          </p:nvPr>
        </p:nvSpPr>
        <p:spPr>
          <a:xfrm>
            <a:off x="677334" y="2840477"/>
            <a:ext cx="8596668" cy="4017523"/>
          </a:xfrm>
        </p:spPr>
        <p:txBody>
          <a:bodyPr/>
          <a:lstStyle/>
          <a:p>
            <a:endParaRPr lang="en-US" dirty="0"/>
          </a:p>
        </p:txBody>
      </p:sp>
    </p:spTree>
    <p:extLst>
      <p:ext uri="{BB962C8B-B14F-4D97-AF65-F5344CB8AC3E}">
        <p14:creationId xmlns:p14="http://schemas.microsoft.com/office/powerpoint/2010/main" val="2239254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Contributed items;10 flight sets from each contractor    </a:t>
            </a:r>
            <a:r>
              <a:rPr lang="en-US" dirty="0" smtClean="0"/>
              <a:t>  </a:t>
            </a:r>
            <a:endParaRPr lang="en-US" dirty="0"/>
          </a:p>
        </p:txBody>
      </p:sp>
      <p:sp>
        <p:nvSpPr>
          <p:cNvPr id="3" name="Content Placeholder 2"/>
          <p:cNvSpPr>
            <a:spLocks noGrp="1"/>
          </p:cNvSpPr>
          <p:nvPr>
            <p:ph sz="half" idx="1"/>
          </p:nvPr>
        </p:nvSpPr>
        <p:spPr>
          <a:xfrm>
            <a:off x="0" y="2160589"/>
            <a:ext cx="4861369" cy="4522844"/>
          </a:xfrm>
        </p:spPr>
        <p:txBody>
          <a:bodyPr>
            <a:normAutofit/>
          </a:bodyPr>
          <a:lstStyle/>
          <a:p>
            <a:r>
              <a:rPr lang="en-US" dirty="0" smtClean="0"/>
              <a:t>(A)(1)COTS </a:t>
            </a:r>
            <a:r>
              <a:rPr lang="en-US" dirty="0"/>
              <a:t>NEA Imager, e.g. MSSS ECAM </a:t>
            </a:r>
            <a:r>
              <a:rPr lang="en-US" dirty="0" smtClean="0"/>
              <a:t>M-50, 10 flight sets contributed by Malin space flight s systems</a:t>
            </a:r>
          </a:p>
          <a:p>
            <a:r>
              <a:rPr lang="en-US" dirty="0">
                <a:hlinkClick r:id="rId2"/>
              </a:rPr>
              <a:t>http://</a:t>
            </a:r>
            <a:r>
              <a:rPr lang="en-US" dirty="0" smtClean="0">
                <a:hlinkClick r:id="rId2"/>
              </a:rPr>
              <a:t>www.msss.com/brochures/c50.pdf</a:t>
            </a:r>
            <a:endParaRPr lang="en-US" dirty="0" smtClean="0"/>
          </a:p>
          <a:p>
            <a:r>
              <a:rPr lang="en-US" dirty="0"/>
              <a:t>(A)(2) JPL Deep Space NanoSat Bus (based on INSPIRE</a:t>
            </a:r>
            <a:r>
              <a:rPr lang="en-US" dirty="0" smtClean="0"/>
              <a:t>) 10 flight sets built by a space act agreement? Or in house?</a:t>
            </a:r>
          </a:p>
          <a:p>
            <a:r>
              <a:rPr lang="en-US" dirty="0"/>
              <a:t>(A)(2) MSFC ~80 m2 Solar Sail (based on NanoSail-D) </a:t>
            </a:r>
            <a:r>
              <a:rPr lang="en-US" dirty="0" smtClean="0"/>
              <a:t> 10 flight sets</a:t>
            </a:r>
          </a:p>
          <a:p>
            <a:r>
              <a:rPr lang="en-US" dirty="0"/>
              <a:t>(A)(3) JPL Iris, Inspire LGA (2 Pair) + Microstrip Array </a:t>
            </a:r>
            <a:r>
              <a:rPr lang="en-US" dirty="0" smtClean="0"/>
              <a:t>HGA,  20 fight sets Iris LGA and 10 flight sets HGA</a:t>
            </a:r>
          </a:p>
        </p:txBody>
      </p:sp>
      <p:sp>
        <p:nvSpPr>
          <p:cNvPr id="4" name="Content Placeholder 3"/>
          <p:cNvSpPr>
            <a:spLocks noGrp="1"/>
          </p:cNvSpPr>
          <p:nvPr>
            <p:ph sz="half" idx="2"/>
          </p:nvPr>
        </p:nvSpPr>
        <p:spPr>
          <a:xfrm>
            <a:off x="5705112" y="2160589"/>
            <a:ext cx="4184034" cy="4522844"/>
          </a:xfrm>
        </p:spPr>
        <p:txBody>
          <a:bodyPr>
            <a:normAutofit/>
          </a:bodyPr>
          <a:lstStyle/>
          <a:p>
            <a:r>
              <a:rPr lang="en-US" dirty="0" smtClean="0"/>
              <a:t>Value of 10 ECAM M-50,s ? Lessons learned by Malin in a first mass manufacturing experience?</a:t>
            </a:r>
          </a:p>
          <a:p>
            <a:r>
              <a:rPr lang="en-US" dirty="0" smtClean="0"/>
              <a:t>Valued added and price?</a:t>
            </a:r>
          </a:p>
          <a:p>
            <a:r>
              <a:rPr lang="en-US" dirty="0" smtClean="0"/>
              <a:t>JPL able and willing?</a:t>
            </a:r>
          </a:p>
          <a:p>
            <a:r>
              <a:rPr lang="en-US" dirty="0" smtClean="0"/>
              <a:t>If space act agreement which company?</a:t>
            </a:r>
          </a:p>
          <a:p>
            <a:r>
              <a:rPr lang="en-US" dirty="0" smtClean="0"/>
              <a:t>MSFC space act agreement to transfer Solar </a:t>
            </a:r>
            <a:r>
              <a:rPr lang="en-US" dirty="0"/>
              <a:t>S</a:t>
            </a:r>
            <a:r>
              <a:rPr lang="en-US" dirty="0" smtClean="0"/>
              <a:t>ail manufacture</a:t>
            </a:r>
          </a:p>
          <a:p>
            <a:r>
              <a:rPr lang="en-US" dirty="0" smtClean="0"/>
              <a:t>To which company? (L.Garde)</a:t>
            </a:r>
          </a:p>
          <a:p>
            <a:r>
              <a:rPr lang="en-US" dirty="0" smtClean="0"/>
              <a:t>JPL space act agreement</a:t>
            </a:r>
            <a:endParaRPr lang="en-US" dirty="0"/>
          </a:p>
        </p:txBody>
      </p:sp>
    </p:spTree>
    <p:extLst>
      <p:ext uri="{BB962C8B-B14F-4D97-AF65-F5344CB8AC3E}">
        <p14:creationId xmlns:p14="http://schemas.microsoft.com/office/powerpoint/2010/main" val="2021253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0C226"/>
                </a:solidFill>
              </a:rPr>
              <a:t>Contributed items;10 flight sets from each contractor </a:t>
            </a:r>
            <a:endParaRPr lang="en-US" dirty="0"/>
          </a:p>
        </p:txBody>
      </p:sp>
      <p:sp>
        <p:nvSpPr>
          <p:cNvPr id="3" name="Content Placeholder 2"/>
          <p:cNvSpPr>
            <a:spLocks noGrp="1"/>
          </p:cNvSpPr>
          <p:nvPr>
            <p:ph sz="half" idx="1"/>
          </p:nvPr>
        </p:nvSpPr>
        <p:spPr>
          <a:xfrm>
            <a:off x="0" y="2160588"/>
            <a:ext cx="4861369" cy="4697411"/>
          </a:xfrm>
        </p:spPr>
        <p:txBody>
          <a:bodyPr/>
          <a:lstStyle/>
          <a:p>
            <a:r>
              <a:rPr lang="en-US" dirty="0" smtClean="0"/>
              <a:t>(A)(4)Reaction </a:t>
            </a:r>
            <a:r>
              <a:rPr lang="en-US" dirty="0"/>
              <a:t>Wheel </a:t>
            </a:r>
            <a:r>
              <a:rPr lang="en-US" dirty="0" smtClean="0"/>
              <a:t>Assembly, 3 X 10 flight sets (30) </a:t>
            </a:r>
          </a:p>
          <a:p>
            <a:r>
              <a:rPr lang="en-US" dirty="0"/>
              <a:t>TRAC Boom </a:t>
            </a:r>
            <a:r>
              <a:rPr lang="en-US" dirty="0" smtClean="0"/>
              <a:t>Assembly, 2 X 10 flight sets (20)</a:t>
            </a:r>
          </a:p>
          <a:p>
            <a:r>
              <a:rPr lang="en-US" dirty="0" smtClean="0"/>
              <a:t>(A)(6)Command </a:t>
            </a:r>
            <a:r>
              <a:rPr lang="en-US" dirty="0"/>
              <a:t>&amp; Data Sys.: Radiation tolerant LEON3 </a:t>
            </a:r>
            <a:r>
              <a:rPr lang="en-US" dirty="0" smtClean="0"/>
              <a:t>architecture, 10 flight sets</a:t>
            </a:r>
          </a:p>
          <a:p>
            <a:r>
              <a:rPr lang="en-US" dirty="0"/>
              <a:t>AustinSat Cold Gas </a:t>
            </a:r>
            <a:r>
              <a:rPr lang="en-US" dirty="0" smtClean="0"/>
              <a:t>Volume 10 flight sets</a:t>
            </a:r>
          </a:p>
          <a:p>
            <a:r>
              <a:rPr lang="en-US" dirty="0" smtClean="0"/>
              <a:t>(A)(8)BCT </a:t>
            </a:r>
            <a:r>
              <a:rPr lang="en-US" dirty="0"/>
              <a:t>Nano Star </a:t>
            </a:r>
            <a:r>
              <a:rPr lang="en-US" dirty="0" smtClean="0"/>
              <a:t>Tracker1, 10 flight sets</a:t>
            </a:r>
          </a:p>
          <a:p>
            <a:r>
              <a:rPr lang="en-US" dirty="0" smtClean="0"/>
              <a:t>Spectrometer 4 X 10 flight sets (40)</a:t>
            </a:r>
          </a:p>
          <a:p>
            <a:r>
              <a:rPr lang="en-US" dirty="0" smtClean="0"/>
              <a:t>Battery , 10 flight sets</a:t>
            </a:r>
          </a:p>
          <a:p>
            <a:r>
              <a:rPr lang="en-US" dirty="0" smtClean="0"/>
              <a:t>EPS, 10 flight systems</a:t>
            </a:r>
            <a:endParaRPr lang="en-US" dirty="0"/>
          </a:p>
        </p:txBody>
      </p:sp>
      <p:sp>
        <p:nvSpPr>
          <p:cNvPr id="4" name="Content Placeholder 3"/>
          <p:cNvSpPr>
            <a:spLocks noGrp="1"/>
          </p:cNvSpPr>
          <p:nvPr>
            <p:ph sz="half" idx="2"/>
          </p:nvPr>
        </p:nvSpPr>
        <p:spPr>
          <a:xfrm>
            <a:off x="5089970" y="2160589"/>
            <a:ext cx="4184034" cy="4697411"/>
          </a:xfrm>
        </p:spPr>
        <p:txBody>
          <a:bodyPr/>
          <a:lstStyle/>
          <a:p>
            <a:endParaRPr lang="en-US" dirty="0" smtClean="0"/>
          </a:p>
          <a:p>
            <a:endParaRPr lang="en-US" dirty="0"/>
          </a:p>
          <a:p>
            <a:endParaRPr lang="en-US" dirty="0" smtClean="0"/>
          </a:p>
          <a:p>
            <a:endParaRPr lang="en-US" dirty="0"/>
          </a:p>
          <a:p>
            <a:r>
              <a:rPr lang="en-US" dirty="0"/>
              <a:t>(A)(6) </a:t>
            </a:r>
            <a:r>
              <a:rPr lang="en-US" dirty="0">
                <a:hlinkClick r:id="rId2"/>
              </a:rPr>
              <a:t>http://</a:t>
            </a:r>
            <a:r>
              <a:rPr lang="en-US" dirty="0" smtClean="0">
                <a:hlinkClick r:id="rId2"/>
              </a:rPr>
              <a:t>www.gaisler.com/doc/leon3_product_sheet.pdf</a:t>
            </a:r>
            <a:endParaRPr lang="en-US" dirty="0" smtClean="0"/>
          </a:p>
          <a:p>
            <a:r>
              <a:rPr lang="en-US" dirty="0" smtClean="0"/>
              <a:t>(A)(8) </a:t>
            </a:r>
            <a:r>
              <a:rPr lang="en-US" dirty="0" smtClean="0">
                <a:hlinkClick r:id="rId3"/>
              </a:rPr>
              <a:t>http</a:t>
            </a:r>
            <a:r>
              <a:rPr lang="en-US" dirty="0">
                <a:hlinkClick r:id="rId3"/>
              </a:rPr>
              <a:t>://</a:t>
            </a:r>
            <a:r>
              <a:rPr lang="en-US" dirty="0" smtClean="0">
                <a:hlinkClick r:id="rId3"/>
              </a:rPr>
              <a:t>bluecanyontech.com/wp-content/uploads/2013/06/BCT-Nano-Star-Tracker-datasheet-1.1.pdf</a:t>
            </a:r>
            <a:endParaRPr lang="en-US" dirty="0" smtClean="0"/>
          </a:p>
          <a:p>
            <a:endParaRPr lang="en-US" dirty="0" smtClean="0"/>
          </a:p>
          <a:p>
            <a:endParaRPr lang="en-US" dirty="0"/>
          </a:p>
        </p:txBody>
      </p:sp>
    </p:spTree>
    <p:extLst>
      <p:ext uri="{BB962C8B-B14F-4D97-AF65-F5344CB8AC3E}">
        <p14:creationId xmlns:p14="http://schemas.microsoft.com/office/powerpoint/2010/main" val="174283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Customers; NASA as anchor tenant for data sales over a decade and hosted payload sales</a:t>
            </a:r>
            <a:endParaRPr lang="en-US" dirty="0"/>
          </a:p>
        </p:txBody>
      </p:sp>
      <p:sp>
        <p:nvSpPr>
          <p:cNvPr id="3" name="Content Placeholder 2"/>
          <p:cNvSpPr>
            <a:spLocks noGrp="1"/>
          </p:cNvSpPr>
          <p:nvPr>
            <p:ph idx="1"/>
          </p:nvPr>
        </p:nvSpPr>
        <p:spPr>
          <a:xfrm>
            <a:off x="233464" y="2160589"/>
            <a:ext cx="9040538" cy="4697411"/>
          </a:xfrm>
        </p:spPr>
        <p:txBody>
          <a:bodyPr/>
          <a:lstStyle/>
          <a:p>
            <a:r>
              <a:rPr lang="en-US" dirty="0" smtClean="0"/>
              <a:t>First Commercial NEO Scout to OSIRIS-Rex target image target and OSIRIS-Rex</a:t>
            </a:r>
          </a:p>
          <a:p>
            <a:pPr>
              <a:buFont typeface="Wingdings" panose="05000000000000000000" pitchFamily="2" charset="2"/>
              <a:buChar char="Ø"/>
            </a:pPr>
            <a:r>
              <a:rPr lang="en-US" dirty="0" smtClean="0"/>
              <a:t>Second Commercial NEO Scout to ARM target, characterize the target for safe rotation rates before ARM launch</a:t>
            </a:r>
          </a:p>
          <a:p>
            <a:pPr>
              <a:buFont typeface="Wingdings" panose="05000000000000000000" pitchFamily="2" charset="2"/>
              <a:buChar char="Ø"/>
            </a:pPr>
            <a:r>
              <a:rPr lang="en-US" dirty="0" smtClean="0"/>
              <a:t>third commercial NEO Scout to ARM target, visual of ARM during approach and capture</a:t>
            </a:r>
          </a:p>
          <a:p>
            <a:pPr>
              <a:buFont typeface="Wingdings" panose="05000000000000000000" pitchFamily="2" charset="2"/>
              <a:buChar char="Ø"/>
            </a:pPr>
            <a:r>
              <a:rPr lang="en-US" dirty="0" smtClean="0"/>
              <a:t>Fourth commercial Scout with Mars  Rover 2020, performs Phobos and Deimos reconnaissance</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06968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 Jammer contractor as future S corporation partner</a:t>
            </a:r>
            <a:endParaRPr lang="en-US" dirty="0"/>
          </a:p>
        </p:txBody>
      </p:sp>
      <p:sp>
        <p:nvSpPr>
          <p:cNvPr id="3" name="Content Placeholder 2"/>
          <p:cNvSpPr>
            <a:spLocks noGrp="1"/>
          </p:cNvSpPr>
          <p:nvPr>
            <p:ph idx="1"/>
          </p:nvPr>
        </p:nvSpPr>
        <p:spPr/>
        <p:txBody>
          <a:bodyPr/>
          <a:lstStyle/>
          <a:p>
            <a:r>
              <a:rPr lang="en-US" dirty="0" smtClean="0"/>
              <a:t>   L.Garde incorporated     </a:t>
            </a:r>
            <a:r>
              <a:rPr lang="en-US" dirty="0" smtClean="0">
                <a:hlinkClick r:id="rId2"/>
              </a:rPr>
              <a:t>http</a:t>
            </a:r>
            <a:r>
              <a:rPr lang="en-US" dirty="0">
                <a:hlinkClick r:id="rId2"/>
              </a:rPr>
              <a:t>://</a:t>
            </a:r>
            <a:r>
              <a:rPr lang="en-US" dirty="0" smtClean="0">
                <a:hlinkClick r:id="rId2"/>
              </a:rPr>
              <a:t>www.lgarde.com/space-propulsion.php</a:t>
            </a:r>
            <a:endParaRPr lang="en-US" dirty="0" smtClean="0"/>
          </a:p>
          <a:p>
            <a:r>
              <a:rPr lang="en-US" dirty="0" smtClean="0"/>
              <a:t>Has the potential to be a follow on S corporation partner for larger solar sails in future production lots with a larger solar sail</a:t>
            </a:r>
            <a:endParaRPr lang="en-US" dirty="0"/>
          </a:p>
        </p:txBody>
      </p:sp>
    </p:spTree>
    <p:extLst>
      <p:ext uri="{BB962C8B-B14F-4D97-AF65-F5344CB8AC3E}">
        <p14:creationId xmlns:p14="http://schemas.microsoft.com/office/powerpoint/2010/main" val="3235069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14009"/>
            <a:ext cx="9630383" cy="1716391"/>
          </a:xfrm>
        </p:spPr>
        <p:txBody>
          <a:bodyPr>
            <a:normAutofit fontScale="90000"/>
          </a:bodyPr>
          <a:lstStyle/>
          <a:p>
            <a:r>
              <a:rPr lang="en-US" dirty="0" smtClean="0"/>
              <a:t>Each of these ten spacecraft sells data over a 10 to 12 year period; we are the Intelsat of deep space science</a:t>
            </a:r>
            <a:endParaRPr lang="en-US" dirty="0"/>
          </a:p>
        </p:txBody>
      </p:sp>
      <p:sp>
        <p:nvSpPr>
          <p:cNvPr id="3" name="Content Placeholder 2"/>
          <p:cNvSpPr>
            <a:spLocks noGrp="1"/>
          </p:cNvSpPr>
          <p:nvPr>
            <p:ph idx="1"/>
          </p:nvPr>
        </p:nvSpPr>
        <p:spPr>
          <a:xfrm>
            <a:off x="-1" y="2160589"/>
            <a:ext cx="10603149" cy="4697411"/>
          </a:xfrm>
        </p:spPr>
        <p:txBody>
          <a:bodyPr/>
          <a:lstStyle/>
          <a:p>
            <a:r>
              <a:rPr lang="en-US" dirty="0" smtClean="0"/>
              <a:t>And each spacecraft launches every year or every other year so NASA is billed accordingly</a:t>
            </a:r>
          </a:p>
          <a:p>
            <a:r>
              <a:rPr lang="en-US" dirty="0" smtClean="0"/>
              <a:t>Deep space CubeSat  spacecraft are thought to cost $10 Million each, we believe mass producing copies of Lunar Scout could beat this price</a:t>
            </a:r>
          </a:p>
          <a:p>
            <a:r>
              <a:rPr lang="en-US" dirty="0" smtClean="0"/>
              <a:t>Lets assume $ 10 million  per spacecraft as this is our profit over time</a:t>
            </a:r>
          </a:p>
          <a:p>
            <a:r>
              <a:rPr lang="en-US" dirty="0" smtClean="0"/>
              <a:t>10 X 10 is $100 million our price</a:t>
            </a:r>
          </a:p>
          <a:p>
            <a:r>
              <a:rPr lang="en-US" dirty="0" smtClean="0"/>
              <a:t>If all spacecraft where in flight at the same time with payments billed over 10 years this would be a $10 million bill,</a:t>
            </a:r>
          </a:p>
          <a:p>
            <a:r>
              <a:rPr lang="en-US" dirty="0" smtClean="0"/>
              <a:t>But not all spacecraft would be in flight at the same time, the bill to the client would be less and spread over several decades. ****</a:t>
            </a:r>
          </a:p>
          <a:p>
            <a:r>
              <a:rPr lang="en-US" dirty="0" smtClean="0"/>
              <a:t>****** this presents opportunity to us and the decadal survey community and the government, we could build flight sets 10 through 20 and add in small incremental improvements that get us closer to </a:t>
            </a:r>
            <a:r>
              <a:rPr lang="en-US" dirty="0" err="1" smtClean="0"/>
              <a:t>Sunjammer</a:t>
            </a:r>
            <a:r>
              <a:rPr lang="en-US" dirty="0" smtClean="0"/>
              <a:t> class inner solar system missions followed by deeper space</a:t>
            </a:r>
            <a:endParaRPr lang="en-US" dirty="0"/>
          </a:p>
        </p:txBody>
      </p:sp>
    </p:spTree>
    <p:extLst>
      <p:ext uri="{BB962C8B-B14F-4D97-AF65-F5344CB8AC3E}">
        <p14:creationId xmlns:p14="http://schemas.microsoft.com/office/powerpoint/2010/main" val="2464938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sales and hosted payload</a:t>
            </a:r>
            <a:endParaRPr lang="en-US" dirty="0"/>
          </a:p>
        </p:txBody>
      </p:sp>
      <p:sp>
        <p:nvSpPr>
          <p:cNvPr id="3" name="Content Placeholder 2"/>
          <p:cNvSpPr>
            <a:spLocks noGrp="1"/>
          </p:cNvSpPr>
          <p:nvPr>
            <p:ph idx="1"/>
          </p:nvPr>
        </p:nvSpPr>
        <p:spPr/>
        <p:txBody>
          <a:bodyPr/>
          <a:lstStyle/>
          <a:p>
            <a:r>
              <a:rPr lang="en-US" dirty="0" smtClean="0"/>
              <a:t>The S corporation partners would not mind more immediate cash flow in the form of hosted payloads or a split payment schedule we received some cash flow sooner then 10 to 12 years, after all the customer now saves on “interest”</a:t>
            </a:r>
          </a:p>
          <a:p>
            <a:r>
              <a:rPr lang="en-US" dirty="0" smtClean="0"/>
              <a:t>If a customer wants to buy the spacecraft up front we will oblige (ITAR states if its in space already?)</a:t>
            </a:r>
          </a:p>
          <a:p>
            <a:endParaRPr lang="en-US" dirty="0"/>
          </a:p>
        </p:txBody>
      </p:sp>
    </p:spTree>
    <p:extLst>
      <p:ext uri="{BB962C8B-B14F-4D97-AF65-F5344CB8AC3E}">
        <p14:creationId xmlns:p14="http://schemas.microsoft.com/office/powerpoint/2010/main" val="25436045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1683</TotalTime>
  <Words>780</Words>
  <Application>Microsoft Office PowerPoint</Application>
  <PresentationFormat>Widescreen</PresentationFormat>
  <Paragraphs>64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Trebuchet MS</vt:lpstr>
      <vt:lpstr>Wingdings</vt:lpstr>
      <vt:lpstr>Wingdings 3</vt:lpstr>
      <vt:lpstr>Facet</vt:lpstr>
      <vt:lpstr>PowerPoint Presentation</vt:lpstr>
      <vt:lpstr>The use of mass manufactured NEO Scout CubeSat's to pioneer space science data sales </vt:lpstr>
      <vt:lpstr>Import Export bank financing to those partners in difficulty with end items  </vt:lpstr>
      <vt:lpstr>Contributed items;10 flight sets from each contractor      </vt:lpstr>
      <vt:lpstr>Contributed items;10 flight sets from each contractor </vt:lpstr>
      <vt:lpstr>Customers; NASA as anchor tenant for data sales over a decade and hosted payload sales</vt:lpstr>
      <vt:lpstr>Sun Jammer contractor as future S corporation partner</vt:lpstr>
      <vt:lpstr>Each of these ten spacecraft sells data over a 10 to 12 year period; we are the Intelsat of deep space science</vt:lpstr>
      <vt:lpstr>Data sales and hosted payload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use of mass manufactured NEO CubeSat's to pioneer space science data sales</dc:title>
  <dc:creator>steven rappolee</dc:creator>
  <cp:lastModifiedBy>steven rappolee</cp:lastModifiedBy>
  <cp:revision>21</cp:revision>
  <dcterms:created xsi:type="dcterms:W3CDTF">2014-09-27T21:10:28Z</dcterms:created>
  <dcterms:modified xsi:type="dcterms:W3CDTF">2014-10-06T21:17:56Z</dcterms:modified>
</cp:coreProperties>
</file>