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tags/tag70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ppt/tags/tag84.xml" ContentType="application/vnd.openxmlformats-officedocument.presentationml.tags+xml"/>
  <Override PartName="/docProps/app.xml" ContentType="application/vnd.openxmlformats-officedocument.extended-properties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6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A6721-6722-4DBC-8216-49EA6A82FDF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4F878-D309-4513-9217-7DD66696AF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D0FF1-4035-4CDC-8BDE-02CAE1FF901F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4F878-D309-4513-9217-7DD66696AFB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4F878-D309-4513-9217-7DD66696AFB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4F878-D309-4513-9217-7DD66696AFB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4F878-D309-4513-9217-7DD66696AFB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$300 Million per year divided by 2, data services $150 Million, Mars exploration budget $150 Million.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4F878-D309-4513-9217-7DD66696AFB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Falcon Heavy can inject to mars a Dragon/trunk</a:t>
            </a:r>
            <a:r>
              <a:rPr lang="en-US" baseline="0" dirty="0" smtClean="0"/>
              <a:t> docked with an additional dragon capsule! Two X 4 MER,s 8 rovers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4F878-D309-4513-9217-7DD66696AFB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4F878-D309-4513-9217-7DD66696AFB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Falcon Heavy has an excess in performance to mars Injection with the Dragon/trunk, Dragon/Trunk is 19,500 LBM minus 650 LBM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4F878-D309-4513-9217-7DD66696AFB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4F878-D309-4513-9217-7DD66696AFB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E12409C-03CB-4A5B-B737-C7B1F21E48D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F747B7AE-358A-4AB6-B053-3196B81FCE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4E12409C-03CB-4A5B-B737-C7B1F21E48D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747B7AE-358A-4AB6-B053-3196B81FCE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4E12409C-03CB-4A5B-B737-C7B1F21E48D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747B7AE-358A-4AB6-B053-3196B81FCE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4E12409C-03CB-4A5B-B737-C7B1F21E48D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747B7AE-358A-4AB6-B053-3196B81FCE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3"/>
            </p:custDataLst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4E12409C-03CB-4A5B-B737-C7B1F21E48D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F747B7AE-358A-4AB6-B053-3196B81FCE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E12409C-03CB-4A5B-B737-C7B1F21E48D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F747B7AE-358A-4AB6-B053-3196B81FCE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4E12409C-03CB-4A5B-B737-C7B1F21E48D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F747B7AE-358A-4AB6-B053-3196B81FCE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4E12409C-03CB-4A5B-B737-C7B1F21E48D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747B7AE-358A-4AB6-B053-3196B81FCE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4E12409C-03CB-4A5B-B737-C7B1F21E48D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747B7AE-358A-4AB6-B053-3196B81FCE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4E12409C-03CB-4A5B-B737-C7B1F21E48D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747B7AE-358A-4AB6-B053-3196B81FCE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4E12409C-03CB-4A5B-B737-C7B1F21E48D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747B7AE-358A-4AB6-B053-3196B81FCE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E12409C-03CB-4A5B-B737-C7B1F21E48DB}" type="datetimeFigureOut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747B7AE-358A-4AB6-B053-3196B81FCE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6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en-US" dirty="0" smtClean="0"/>
              <a:t>Terrestrial and Cislunar exploration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Terrestrial and Cislunar exploration technologies, </a:t>
            </a:r>
          </a:p>
          <a:p>
            <a:pPr algn="ctr">
              <a:buNone/>
            </a:pPr>
            <a:r>
              <a:rPr lang="en-US" dirty="0" smtClean="0"/>
              <a:t>a veteran owned concern</a:t>
            </a:r>
          </a:p>
          <a:p>
            <a:pPr algn="ctr">
              <a:buNone/>
            </a:pPr>
            <a:r>
              <a:rPr lang="en-US" dirty="0" smtClean="0"/>
              <a:t>DUNS # 967877254 </a:t>
            </a:r>
          </a:p>
          <a:p>
            <a:pPr algn="ctr">
              <a:buNone/>
            </a:pPr>
            <a:r>
              <a:rPr lang="en-US" dirty="0" smtClean="0"/>
              <a:t>Steven Rappolee</a:t>
            </a:r>
          </a:p>
          <a:p>
            <a:pPr algn="ctr">
              <a:buNone/>
            </a:pPr>
            <a:r>
              <a:rPr lang="en-US" dirty="0" smtClean="0"/>
              <a:t>810-334-4374</a:t>
            </a:r>
          </a:p>
          <a:p>
            <a:pPr algn="ctr">
              <a:buNone/>
            </a:pPr>
            <a:r>
              <a:rPr lang="en-US" dirty="0" smtClean="0"/>
              <a:t>3501 North River RD, Apt 204H</a:t>
            </a:r>
          </a:p>
          <a:p>
            <a:pPr algn="ctr">
              <a:buNone/>
            </a:pPr>
            <a:r>
              <a:rPr lang="en-US" dirty="0" smtClean="0"/>
              <a:t>Ft Gratiot, MI 48059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AC56068-FD7B-4AD4-9EFE-4DDBCFB5CEF2}" type="datetime1">
              <a:rPr lang="en-US" smtClean="0"/>
              <a:pPr/>
              <a:t>12/9/2012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dirty="0" smtClean="0"/>
              <a:t>(C) Rappolee 2009/2011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0" y="0"/>
            <a:ext cx="9144000" cy="2667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mass produce MER to fly a  rover network utilizing a commercial data purchase agreement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371600" y="4191000"/>
            <a:ext cx="6400800" cy="2667000"/>
          </a:xfrm>
        </p:spPr>
        <p:txBody>
          <a:bodyPr/>
          <a:lstStyle/>
          <a:p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It is believed that the best most cost effective way to do science is to mass produce science space craft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first  few mass produced  spacecraft would have NASA as a 100 % anchor tenant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NASA would be a minority anchor tenant on later missions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All missions are data sells over many years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custDataLst>
              <p:tags r:id="rId3"/>
            </p:custDataLst>
          </p:nvPr>
        </p:nvGraphicFramePr>
        <p:xfrm>
          <a:off x="1" y="1752600"/>
          <a:ext cx="9143998" cy="5189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6"/>
                <a:gridCol w="592666"/>
                <a:gridCol w="1016000"/>
                <a:gridCol w="694266"/>
                <a:gridCol w="1168400"/>
                <a:gridCol w="660400"/>
                <a:gridCol w="1117600"/>
                <a:gridCol w="711200"/>
                <a:gridCol w="1066800"/>
                <a:gridCol w="762000"/>
              </a:tblGrid>
              <a:tr h="80010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+mj-lt"/>
                        </a:rPr>
                        <a:t>Year</a:t>
                      </a:r>
                    </a:p>
                    <a:p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+mj-lt"/>
                        </a:rPr>
                        <a:t>1</a:t>
                      </a:r>
                      <a:endParaRPr lang="en-US" sz="200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Two spacecraft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en-US" baseline="0" dirty="0" smtClean="0"/>
                        <a:t> X $30 Million per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X $30 Million per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X $30 Million per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$ 60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</a:t>
                      </a:r>
                      <a:r>
                        <a:rPr lang="en-US" baseline="0" dirty="0" smtClean="0"/>
                        <a:t> 120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$180</a:t>
                      </a:r>
                      <a:r>
                        <a:rPr lang="en-US" baseline="0" dirty="0" smtClean="0"/>
                        <a:t>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$ 240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$300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10 spacecraft at $30 million  per year each at ten years per space craft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3"/>
            </p:custDataLst>
          </p:nvPr>
        </p:nvGraphicFramePr>
        <p:xfrm>
          <a:off x="0" y="1752600"/>
          <a:ext cx="91440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  <a:gridCol w="914400"/>
                <a:gridCol w="838200"/>
                <a:gridCol w="990600"/>
                <a:gridCol w="914400"/>
                <a:gridCol w="914400"/>
                <a:gridCol w="914400"/>
                <a:gridCol w="914400"/>
              </a:tblGrid>
              <a:tr h="65532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600</a:t>
                      </a:r>
                      <a:endParaRPr lang="en-US" dirty="0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1080</a:t>
                      </a:r>
                      <a:endParaRPr lang="en-US" dirty="0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10 spacecraft at $300 Million each is $3 Billion, launched two at a time every two years.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Each spacecraft is billed at $30 Million per year for ten years after successful landing and operations for 90 days, so the $3 Billion would be payable over a 20 year period.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At year ten this would be $ 300 Million per year and leveling off  and declining for ten more years. We could however continue flying two new spacecraft every two years  for a sustained campaign. 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20 spacecraft at $300 million each billed over three ten year installments, $ 6 Billion. 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Red Dragon-externally deployed MER’s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19200"/>
            <a:ext cx="4497388" cy="1066799"/>
          </a:xfrm>
        </p:spPr>
        <p:txBody>
          <a:bodyPr/>
          <a:lstStyle/>
          <a:p>
            <a:r>
              <a:rPr lang="en-US" dirty="0" smtClean="0"/>
              <a:t>Curiosity  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219200"/>
            <a:ext cx="4041775" cy="1066799"/>
          </a:xfrm>
        </p:spPr>
        <p:txBody>
          <a:bodyPr>
            <a:normAutofit/>
          </a:bodyPr>
          <a:lstStyle/>
          <a:p>
            <a:r>
              <a:rPr lang="en-US" dirty="0" smtClean="0"/>
              <a:t>externally deployed MER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0" y="2362200"/>
            <a:ext cx="4497388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EDL involved a spinning spacecraft, at atmosphere interface two tungsten weights are jettisoned; close to landing as the spacecraft begins vertical descent, 6 more tungsten weights are jettisoned!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 wasted opportunity?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498975" cy="4495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Does the  Red Dragon spin during EDL? (no)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We propose three externally mounted Mars Exploration rovers on Dragon; they would deploy as Dragon goes subsonic.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Three MER with only parachutes and airbag landing systems.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ISRU and one MER onboard internally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0" y="2362200"/>
            <a:ext cx="4497388" cy="4495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Falcon Heavy can inject to mars a Dragon/trunk docked with an additional </a:t>
            </a:r>
            <a:r>
              <a:rPr lang="en-US" dirty="0" smtClean="0"/>
              <a:t>Dragon </a:t>
            </a:r>
            <a:r>
              <a:rPr lang="en-US" dirty="0" smtClean="0"/>
              <a:t>capsule! Two X 4 MER,s 8 </a:t>
            </a:r>
            <a:r>
              <a:rPr lang="en-US" dirty="0" smtClean="0"/>
              <a:t>rovers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After MOI Dragon/Trunk separates from third stage and performs a docking maneuver with a Dragon attached to third stage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498975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Docked Dragon separates and performs a EDL; second Dragon/trunk performs another targeting maneuver, separates trunk and performs a second EDL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How much internal weight payload is lost to the externally deployed MER,S ?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Multiply landed MER’S go their separate ways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Parting ways increases science while the Dragon ISRU works to make fuel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498975" cy="4495800"/>
          </a:xfrm>
        </p:spPr>
        <p:txBody>
          <a:bodyPr/>
          <a:lstStyle/>
          <a:p>
            <a:r>
              <a:rPr lang="en-US" dirty="0" smtClean="0"/>
              <a:t>Red Dragon lifts off to deliver a MER to a selected target;  repeat at least  3 times to move the 3 MER further apart</a:t>
            </a:r>
          </a:p>
          <a:p>
            <a:r>
              <a:rPr lang="en-US" dirty="0" smtClean="0"/>
              <a:t>Meanwhile in a target many hundreds of kilometers away the second Dragon capsule has landed………….***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Option two! Two Dragons same landing site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535112"/>
            <a:ext cx="4572000" cy="7508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Land RED dragon ISRU first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0" y="2362200"/>
            <a:ext cx="4497388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Land one dragon with one MER and ISRU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Land second Dragon with Wolf trap and curiosity science instruments near the first Dragon.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Fetch MER rovers bring samples back to the science Dragon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498975" cy="4495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ISRU weight priority over MER  payload; why?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1 ton payload to mars surface under the 3 mile </a:t>
            </a:r>
            <a:r>
              <a:rPr lang="en-US" dirty="0" err="1" smtClean="0"/>
              <a:t>MOLA</a:t>
            </a:r>
            <a:r>
              <a:rPr lang="en-US" dirty="0" smtClean="0"/>
              <a:t> may violate the decadal survey landing site committee.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This may mean that “engineering constraints “on the red dragon proposal will not allow 1 ton below that limit.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XTbTMtwWFPcUfCouc90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xZiJ8XLJryQy4deF2l9A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s0ktQJUXzFrmmbB2kyaV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4Hybfx6ESt22whpF72Pu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6HR33Z0ApD7OWCVFtmQV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kEkDFr86SFSAQkcu7Eh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UIkMKrysE3o8nxoJml8h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8414lgSJgvTVpWZQUZzD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tstNOKKi8NSFzgLF6hAV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es7rJwq9HT0vAzBxs7YY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2KnJ5fSh3iQAe0Fm0dRZ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E3Fb4zPsWNv7pm40rbgp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FZkAS56K6o146j3TbjsA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56BjiZMFJG8VnGQtGJlbH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6kgKXy0WWfmDUeYyM6YrF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WaVn2HDJf9lX0h2y2eEMJ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zKLCu8WedfsLo5OAvjjd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hWdHve4JMSB2BbBpcuM0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veSXJsIltvTmtPoMCIatt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9luDY56OrZgcqZPyvC1ro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9eIM1qS4QsCV4ws6tCfF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5gopX3cys2b3bfVc4GVn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zvUi5p8obI2g9rnBsPRhZ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J1kdagyzKGKgHSvEXNp4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1V6uOtd6vRPZMTYSeRPCY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wSJu6OR3SUJg0p7Gs5lE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rH6BG4zyeduEpdKjmoesZ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gvTzLypKhkbDr2ou8MukF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LlZTV8IWpITwrBI7j08u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MMIVRgrYFeKJxzRCh1kV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JUANL1ttbbzBRd7dcQGXK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hHRbxroRsCeZ2R786fYut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a7FlKp4bEXJvDTVAt15kJ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mSbg53KrYfKexJvbGYMgY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gweecvLWp9jdLNauk0qdY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Lomc5ik6xsZ5BE1QRfF1P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UjYH1cDLQKiMLPS0ptBiC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dFbvsu9axWEat2eog8tLB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MPTcXRPcqxY46ivvJ9CGd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7BlQL1ctPQeZSmCgwikl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bpVVSLoj9V0qIhQ75OZWH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P6q9StDjlSP0pVUP8r4vH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YrDlppcwlzp3AOvJSVGP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BHRVcfFxScqw8Yvx4d7P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Aml5kpz9ORJPPWtucXQNH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C3GwekQtIKCm6vz6VgYJo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Ni8z4A1aYIxoJipNbeil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dtPXV61APYO4gnoEfgrxM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OIMgG75Kr3pP5FK7FU8oT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zE22pwY1TBbjE6aEpTu5x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EriIU8Bxpn0f97eEIzLp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DL0DW0veTO2O0BJGBPqmc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jpW3pKbVj7BRNwIgcA1bt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dl7DV2XVZNBOrAGTAK2Yu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c8NcXkDPk1k8cBVMP9Yo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gY58zjZh8vHi8YQI4Chat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ujn5XOUT06MoSO7PLkP2T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rUtWW75l6XkGuLKulameu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vJ61AeRXkqGEStB1SNOEZ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4bjl5gYEGEkQoJQUxQu8D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0QTgSkiyqQBGEUHe9BZFK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j24RaXgXaQbbbtsOnEm7d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eI5VciHS9Y9XwRc09litF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BWGf2SGacg2W5v1BcVks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k5OYujiOF9HWEwvfppKaH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1IgbrVlXhdV9QEYuN6JJi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FibDLkXL3yqf46HiRmsH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1uGQgVBErXMf3X0Oa10w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AASMuemhAUbhGXU319p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ti8jJpeb6uZJRMobaglWK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CEBdXX6JCxWaNTfGUwpsJ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ZnUJK7S4pp5MMP75HJVwn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8kptJjFG2f0Rourp9sSl7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skDvTLXOIAOTEdjecZQy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417pyOOGwdlFVA5ed76AG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7HQvG9PohDKyDHZAscNmU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7yKzAdY5ClHFpDE9pCkRY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9i3cKzE5xwy4HHkdPxg7r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KSQsUeb166bw8f1SYPgiN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gjgzBsNCcMoEprvntorwN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6lVWPbNMBR1v2KWaYbhUk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rOg4MpLec3ZXYFdfBcfw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F3iSHr4RFUQ5cUEFDCPp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DTpLqiqffTQjFSDWtlHJ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4198</TotalTime>
  <Words>718</Words>
  <Application>Microsoft Office PowerPoint</Application>
  <PresentationFormat>On-screen Show (4:3)</PresentationFormat>
  <Paragraphs>127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Terrestrial and Cislunar exploration technologies</vt:lpstr>
      <vt:lpstr>mass produce MER to fly a  rover network utilizing a commercial data purchase agreement</vt:lpstr>
      <vt:lpstr>Slide 3</vt:lpstr>
      <vt:lpstr>Slide 4</vt:lpstr>
      <vt:lpstr>10 spacecraft at $30 million  per year each at ten years per space craft</vt:lpstr>
      <vt:lpstr>Slide 6</vt:lpstr>
      <vt:lpstr>Red Dragon-externally deployed MER’s</vt:lpstr>
      <vt:lpstr>Slide 8</vt:lpstr>
      <vt:lpstr>Slide 9</vt:lpstr>
      <vt:lpstr>Option two! Two Dragons same landing site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 the mars Lander network to a rover network</dc:title>
  <dc:creator>rappolee</dc:creator>
  <cp:lastModifiedBy>Rappolee</cp:lastModifiedBy>
  <cp:revision>128</cp:revision>
  <dcterms:created xsi:type="dcterms:W3CDTF">2011-03-08T05:24:54Z</dcterms:created>
  <dcterms:modified xsi:type="dcterms:W3CDTF">2012-12-10T02:14:49Z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Google.Documents.DocumentId">
    <vt:lpwstr>1IWbtvdg_1geuYMO4mvDkFT2ZzarlpIGcbjbTlHPR-bM</vt:lpwstr>
  </property>
  <property fmtid="{D5CDD505-2E9C-101B-9397-08002B2CF9AE}" pid="4" name="Google.Documents.RevisionId">
    <vt:lpwstr>11194359182644233907</vt:lpwstr>
  </property>
  <property fmtid="{D5CDD505-2E9C-101B-9397-08002B2CF9AE}" pid="5" name="Google.Documents.PreviousRevisionId">
    <vt:lpwstr>02524034535145743039</vt:lpwstr>
  </property>
  <property fmtid="{D5CDD505-2E9C-101B-9397-08002B2CF9AE}" pid="6" name="Google.Documents.PluginVersion">
    <vt:lpwstr>2.0.2662.553</vt:lpwstr>
  </property>
  <property fmtid="{D5CDD505-2E9C-101B-9397-08002B2CF9AE}" pid="7" name="Google.Documents.MergeIncapabilityFlags">
    <vt:i4>0</vt:i4>
  </property>
</Properties>
</file>