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ppolee" initials="R" lastIdx="1" clrIdx="0">
    <p:extLst>
      <p:ext uri="{19B8F6BF-5375-455C-9EA6-DF929625EA0E}">
        <p15:presenceInfo xmlns:p15="http://schemas.microsoft.com/office/powerpoint/2012/main" userId="Rappole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B8D633-CA92-4ECC-8C32-DFEB8F3254C1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79D10-35FC-47F3-9D6B-A439494A26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431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*** Any pay out in benefits that leaves total fund earnings above the inflation rates should over long periods of time grow</a:t>
            </a:r>
            <a:r>
              <a:rPr lang="en-US" baseline="0" dirty="0" smtClean="0"/>
              <a:t> this carbon tax fueled social security sovereign wealth fund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79D10-35FC-47F3-9D6B-A439494A267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741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DUPIC is minimally processed spent fuel that is used as fuel</a:t>
            </a:r>
            <a:r>
              <a:rPr lang="en-US" baseline="0" dirty="0" smtClean="0"/>
              <a:t> in the heavy water reactor, it would take a century to build a heavy water reactor fleet and to use up all the spent PWR/BWR fuel. We call this de facto interim storage that delays geological burial for a century or more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79D10-35FC-47F3-9D6B-A439494A267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804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22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190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236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561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204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316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58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070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282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16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598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574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9574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382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53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367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E3A06-7BCC-43A7-B5C9-2E657E4DB64D}" type="datetimeFigureOut">
              <a:rPr lang="en-US" smtClean="0"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08C7F67-52D6-4EF4-95CD-4ABCC1AE41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8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812" y="196948"/>
            <a:ext cx="10058399" cy="4417255"/>
          </a:xfrm>
        </p:spPr>
        <p:txBody>
          <a:bodyPr/>
          <a:lstStyle/>
          <a:p>
            <a:r>
              <a:rPr lang="en-US" dirty="0" smtClean="0"/>
              <a:t>We propose to use carbon tax to invest in world </a:t>
            </a:r>
            <a:r>
              <a:rPr lang="en-US" dirty="0" smtClean="0"/>
              <a:t>capital </a:t>
            </a:r>
            <a:r>
              <a:rPr lang="en-US" dirty="0" smtClean="0"/>
              <a:t>markets  to reduce carbon emissions and to fund a social security benefit for future new born children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614203"/>
            <a:ext cx="7766936" cy="181473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882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03032"/>
            <a:ext cx="8596668" cy="122349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Carbon Tax fueled social security sovereign wealth fund for future new born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35617"/>
            <a:ext cx="9316672" cy="484245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4 million 67 year olds at </a:t>
            </a:r>
            <a:r>
              <a:rPr lang="en-US" dirty="0" smtClean="0"/>
              <a:t>$2,400 </a:t>
            </a:r>
            <a:r>
              <a:rPr lang="en-US" dirty="0"/>
              <a:t>each  </a:t>
            </a:r>
            <a:r>
              <a:rPr lang="en-US" dirty="0" smtClean="0"/>
              <a:t>per year                                </a:t>
            </a:r>
          </a:p>
          <a:p>
            <a:r>
              <a:rPr lang="en-US" dirty="0"/>
              <a:t>A $200 per month </a:t>
            </a:r>
            <a:r>
              <a:rPr lang="en-US" dirty="0" smtClean="0"/>
              <a:t>benefit</a:t>
            </a:r>
          </a:p>
          <a:p>
            <a:r>
              <a:rPr lang="en-US" dirty="0"/>
              <a:t>$</a:t>
            </a:r>
            <a:r>
              <a:rPr lang="en-US" dirty="0" smtClean="0"/>
              <a:t>9,600,000,000 per year benefit paid in year 67</a:t>
            </a:r>
            <a:endParaRPr lang="en-US" dirty="0"/>
          </a:p>
          <a:p>
            <a:r>
              <a:rPr lang="en-US" dirty="0"/>
              <a:t>$19,200,000.00</a:t>
            </a:r>
          </a:p>
          <a:p>
            <a:r>
              <a:rPr lang="en-US" dirty="0"/>
              <a:t>$28,800,000.00</a:t>
            </a:r>
          </a:p>
          <a:p>
            <a:r>
              <a:rPr lang="en-US" dirty="0"/>
              <a:t>$38,400,000.00</a:t>
            </a:r>
          </a:p>
          <a:p>
            <a:r>
              <a:rPr lang="en-US" dirty="0"/>
              <a:t>$48,000,000.00</a:t>
            </a:r>
          </a:p>
          <a:p>
            <a:r>
              <a:rPr lang="en-US" dirty="0"/>
              <a:t>$57,600,000.00</a:t>
            </a:r>
          </a:p>
          <a:p>
            <a:r>
              <a:rPr lang="en-US" dirty="0"/>
              <a:t>$67,200,000.00</a:t>
            </a:r>
          </a:p>
          <a:p>
            <a:r>
              <a:rPr lang="en-US" dirty="0"/>
              <a:t>$76,800,000.00</a:t>
            </a:r>
          </a:p>
          <a:p>
            <a:r>
              <a:rPr lang="en-US" dirty="0"/>
              <a:t>$86,400,000.00</a:t>
            </a:r>
          </a:p>
          <a:p>
            <a:r>
              <a:rPr lang="en-US" dirty="0"/>
              <a:t>$96,000,000.00</a:t>
            </a:r>
          </a:p>
          <a:p>
            <a:r>
              <a:rPr lang="en-US" dirty="0"/>
              <a:t>$</a:t>
            </a:r>
            <a:r>
              <a:rPr lang="en-US" dirty="0" smtClean="0"/>
              <a:t>105,600,000.00 ***</a:t>
            </a:r>
          </a:p>
          <a:p>
            <a:r>
              <a:rPr lang="en-US" dirty="0" smtClean="0"/>
              <a:t>*** The $105 Billion per year benefit pay out at year 11 represents 40 or so Million retirees who start to pass away to be replaced by the newly retired. The $105 Billion should start to stabilize 10 to 15 years after the first Carbon tax children retire. ( 82 years after enactment)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497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19976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invested carbon tax 70 years in the future allows a saving to future tax payers from savings from freeing the elderly from welfare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448491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S4,800 each per </a:t>
            </a:r>
            <a:r>
              <a:rPr lang="en-US" dirty="0" smtClean="0"/>
              <a:t>year benefit paid.</a:t>
            </a:r>
          </a:p>
          <a:p>
            <a:r>
              <a:rPr lang="en-US" dirty="0"/>
              <a:t>A S400 per month benefit</a:t>
            </a:r>
          </a:p>
          <a:p>
            <a:r>
              <a:rPr lang="en-US" dirty="0"/>
              <a:t>$19,200,000,000 </a:t>
            </a:r>
          </a:p>
          <a:p>
            <a:r>
              <a:rPr lang="en-US" dirty="0"/>
              <a:t>$38,400,000,000 </a:t>
            </a:r>
          </a:p>
          <a:p>
            <a:r>
              <a:rPr lang="en-US" dirty="0"/>
              <a:t>$57,600,000,000 </a:t>
            </a:r>
          </a:p>
          <a:p>
            <a:r>
              <a:rPr lang="en-US" dirty="0"/>
              <a:t>$76,800,000,000 </a:t>
            </a:r>
          </a:p>
          <a:p>
            <a:r>
              <a:rPr lang="en-US" dirty="0"/>
              <a:t>$96,000,000,000 </a:t>
            </a:r>
          </a:p>
          <a:p>
            <a:r>
              <a:rPr lang="en-US" dirty="0"/>
              <a:t>$115,200,000,000 </a:t>
            </a:r>
          </a:p>
          <a:p>
            <a:r>
              <a:rPr lang="en-US" dirty="0"/>
              <a:t>$134,400,000,000 </a:t>
            </a:r>
          </a:p>
          <a:p>
            <a:r>
              <a:rPr lang="en-US" dirty="0"/>
              <a:t>$153,600,000,000 </a:t>
            </a:r>
          </a:p>
          <a:p>
            <a:r>
              <a:rPr lang="en-US" dirty="0"/>
              <a:t>$172,800,000,000 </a:t>
            </a:r>
          </a:p>
          <a:p>
            <a:r>
              <a:rPr lang="en-US" dirty="0"/>
              <a:t>$192,000,000,000 </a:t>
            </a:r>
          </a:p>
          <a:p>
            <a:r>
              <a:rPr lang="en-US" dirty="0"/>
              <a:t>$211,200,000,000 </a:t>
            </a:r>
            <a:r>
              <a:rPr lang="en-US" dirty="0" smtClean="0"/>
              <a:t>***</a:t>
            </a:r>
          </a:p>
          <a:p>
            <a:r>
              <a:rPr lang="en-US" dirty="0" smtClean="0"/>
              <a:t>*** $211 Billion per year for 40 Million retirees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89"/>
            <a:ext cx="4363123" cy="448491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$8,400 </a:t>
            </a:r>
            <a:r>
              <a:rPr lang="en-US" dirty="0"/>
              <a:t>each per year</a:t>
            </a:r>
          </a:p>
          <a:p>
            <a:r>
              <a:rPr lang="en-US" dirty="0"/>
              <a:t>A $800 per month benefit</a:t>
            </a:r>
          </a:p>
          <a:p>
            <a:r>
              <a:rPr lang="en-US" dirty="0"/>
              <a:t>$33,600,000,000 </a:t>
            </a:r>
          </a:p>
          <a:p>
            <a:r>
              <a:rPr lang="en-US" dirty="0"/>
              <a:t>$67,200,000,000 </a:t>
            </a:r>
          </a:p>
          <a:p>
            <a:r>
              <a:rPr lang="en-US" dirty="0"/>
              <a:t>$100,800,000,000 </a:t>
            </a:r>
          </a:p>
          <a:p>
            <a:r>
              <a:rPr lang="en-US" dirty="0"/>
              <a:t>$134,400,000,000 </a:t>
            </a:r>
          </a:p>
          <a:p>
            <a:r>
              <a:rPr lang="en-US" dirty="0"/>
              <a:t>$168,000,000,000 </a:t>
            </a:r>
          </a:p>
          <a:p>
            <a:r>
              <a:rPr lang="en-US" dirty="0"/>
              <a:t>$201,600,000,000 </a:t>
            </a:r>
          </a:p>
          <a:p>
            <a:r>
              <a:rPr lang="en-US" dirty="0"/>
              <a:t>$235,200,000,000 </a:t>
            </a:r>
          </a:p>
          <a:p>
            <a:r>
              <a:rPr lang="en-US" dirty="0"/>
              <a:t>$268,800,000,000 </a:t>
            </a:r>
          </a:p>
          <a:p>
            <a:r>
              <a:rPr lang="en-US" dirty="0"/>
              <a:t>$302,400,000,000 </a:t>
            </a:r>
          </a:p>
          <a:p>
            <a:r>
              <a:rPr lang="en-US" dirty="0"/>
              <a:t>$336,000,000,000 </a:t>
            </a:r>
          </a:p>
          <a:p>
            <a:r>
              <a:rPr lang="en-US" dirty="0"/>
              <a:t>$369,600,000,000 </a:t>
            </a:r>
            <a:r>
              <a:rPr lang="en-US" dirty="0" smtClean="0"/>
              <a:t>***</a:t>
            </a:r>
          </a:p>
          <a:p>
            <a:r>
              <a:rPr lang="en-US" dirty="0" smtClean="0"/>
              <a:t>***  $370 Billion per year for 40 Million retirees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008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52" y="296214"/>
            <a:ext cx="9183850" cy="163418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67 years after enactment;$250 Billion per year carbon tax invested produces $88 Trillion total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1687132"/>
            <a:ext cx="4184035" cy="517086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$18,000 per year </a:t>
            </a:r>
          </a:p>
          <a:p>
            <a:r>
              <a:rPr lang="en-US" dirty="0" smtClean="0"/>
              <a:t>$1,500 </a:t>
            </a:r>
            <a:r>
              <a:rPr lang="en-US" dirty="0"/>
              <a:t>per month benefit </a:t>
            </a:r>
          </a:p>
          <a:p>
            <a:r>
              <a:rPr lang="en-US" dirty="0"/>
              <a:t>$72,724,000,000 </a:t>
            </a:r>
          </a:p>
          <a:p>
            <a:r>
              <a:rPr lang="en-US" dirty="0"/>
              <a:t>$145,448,000,000 </a:t>
            </a:r>
          </a:p>
          <a:p>
            <a:r>
              <a:rPr lang="en-US" dirty="0"/>
              <a:t>$218,172,000,000 </a:t>
            </a:r>
          </a:p>
          <a:p>
            <a:r>
              <a:rPr lang="en-US" dirty="0"/>
              <a:t>$290,896,000,000 </a:t>
            </a:r>
          </a:p>
          <a:p>
            <a:r>
              <a:rPr lang="en-US" dirty="0"/>
              <a:t>$363,620,000,000 </a:t>
            </a:r>
          </a:p>
          <a:p>
            <a:r>
              <a:rPr lang="en-US" dirty="0"/>
              <a:t>$436,344,000,000 </a:t>
            </a:r>
          </a:p>
          <a:p>
            <a:r>
              <a:rPr lang="en-US" dirty="0"/>
              <a:t>$509,068,000,000 </a:t>
            </a:r>
          </a:p>
          <a:p>
            <a:r>
              <a:rPr lang="en-US" dirty="0"/>
              <a:t>$581,792,000,000 </a:t>
            </a:r>
          </a:p>
          <a:p>
            <a:r>
              <a:rPr lang="en-US" dirty="0"/>
              <a:t>$654,516,000,000 </a:t>
            </a:r>
          </a:p>
          <a:p>
            <a:r>
              <a:rPr lang="en-US" dirty="0"/>
              <a:t>$727,240,000,000 </a:t>
            </a:r>
          </a:p>
          <a:p>
            <a:r>
              <a:rPr lang="en-US" dirty="0"/>
              <a:t>$</a:t>
            </a:r>
            <a:r>
              <a:rPr lang="en-US" dirty="0" smtClean="0"/>
              <a:t>799,964,000,000 ***</a:t>
            </a:r>
          </a:p>
          <a:p>
            <a:r>
              <a:rPr lang="en-US" dirty="0" smtClean="0"/>
              <a:t>$800 Billion  per year for 40 million retirees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1687132"/>
            <a:ext cx="4184034" cy="493260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 earning's on the carbon tax sovereign wealth fund is</a:t>
            </a:r>
            <a:r>
              <a:rPr lang="en-US" dirty="0" smtClean="0"/>
              <a:t>,</a:t>
            </a:r>
          </a:p>
          <a:p>
            <a:r>
              <a:rPr lang="en-US" dirty="0" smtClean="0"/>
              <a:t>3,288,014,184,962.90 ( year 67-68)</a:t>
            </a:r>
            <a:endParaRPr lang="en-US" dirty="0"/>
          </a:p>
          <a:p>
            <a:r>
              <a:rPr lang="en-US" dirty="0"/>
              <a:t>3,421,534,752,361.41</a:t>
            </a:r>
          </a:p>
          <a:p>
            <a:r>
              <a:rPr lang="en-US" dirty="0"/>
              <a:t>3,560,396,142,455.87</a:t>
            </a:r>
          </a:p>
          <a:p>
            <a:r>
              <a:rPr lang="en-US" dirty="0"/>
              <a:t>3,704,811,988,154.10</a:t>
            </a:r>
          </a:p>
          <a:p>
            <a:r>
              <a:rPr lang="en-US" dirty="0"/>
              <a:t>3,855,004,467,680.27</a:t>
            </a:r>
          </a:p>
          <a:p>
            <a:r>
              <a:rPr lang="en-US" dirty="0"/>
              <a:t>4,011,204,646,387.48</a:t>
            </a:r>
          </a:p>
          <a:p>
            <a:r>
              <a:rPr lang="en-US" dirty="0"/>
              <a:t>4,173,652,832,242.97</a:t>
            </a:r>
          </a:p>
          <a:p>
            <a:r>
              <a:rPr lang="en-US" dirty="0"/>
              <a:t>4,342,598,945,532.69</a:t>
            </a:r>
          </a:p>
          <a:p>
            <a:r>
              <a:rPr lang="en-US" dirty="0"/>
              <a:t>4,517,302,903,354.00</a:t>
            </a:r>
          </a:p>
          <a:p>
            <a:r>
              <a:rPr lang="en-US" dirty="0"/>
              <a:t>4,698,995,019,488.16</a:t>
            </a:r>
          </a:p>
          <a:p>
            <a:r>
              <a:rPr lang="en-US" dirty="0" smtClean="0"/>
              <a:t>4,887,954,820,267.69</a:t>
            </a:r>
          </a:p>
          <a:p>
            <a:r>
              <a:rPr lang="en-US" dirty="0" smtClean="0"/>
              <a:t>$800 Billion is about 1/5 of the earnings of $ 5 Trillion per year of the $88 Trillion total fund***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766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0629" y="101600"/>
            <a:ext cx="9753600" cy="150948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559533"/>
              </p:ext>
            </p:extLst>
          </p:nvPr>
        </p:nvGraphicFramePr>
        <p:xfrm>
          <a:off x="130625" y="2160588"/>
          <a:ext cx="10319660" cy="13597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915"/>
                <a:gridCol w="2579915"/>
                <a:gridCol w="2579915"/>
                <a:gridCol w="2579915"/>
              </a:tblGrid>
              <a:tr h="521935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Rate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"Invested (Payments)“ per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Cumulative Payments</a:t>
                      </a:r>
                      <a:endParaRPr lang="en-US" dirty="0"/>
                    </a:p>
                  </a:txBody>
                  <a:tcPr/>
                </a:tc>
              </a:tr>
              <a:tr h="521935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</a:p>
                    <a:p>
                      <a:r>
                        <a:rPr lang="en-US" dirty="0" smtClean="0"/>
                        <a:t>2</a:t>
                      </a:r>
                    </a:p>
                    <a:p>
                      <a:r>
                        <a:rPr lang="en-US" dirty="0" smtClean="0"/>
                        <a:t>3</a:t>
                      </a:r>
                    </a:p>
                    <a:p>
                      <a:r>
                        <a:rPr lang="en-US" dirty="0" smtClean="0"/>
                        <a:t>4</a:t>
                      </a:r>
                    </a:p>
                    <a:p>
                      <a:r>
                        <a:rPr lang="en-US" dirty="0" smtClean="0"/>
                        <a:t>5</a:t>
                      </a:r>
                    </a:p>
                    <a:p>
                      <a:r>
                        <a:rPr lang="en-US" dirty="0" smtClean="0"/>
                        <a:t>6</a:t>
                      </a:r>
                    </a:p>
                    <a:p>
                      <a:r>
                        <a:rPr lang="en-US" dirty="0" smtClean="0"/>
                        <a:t>7</a:t>
                      </a:r>
                    </a:p>
                    <a:p>
                      <a:r>
                        <a:rPr lang="en-US" dirty="0" smtClean="0"/>
                        <a:t>8</a:t>
                      </a:r>
                    </a:p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4.000%</a:t>
                      </a:r>
                    </a:p>
                    <a:p>
                      <a:r>
                        <a:rPr lang="en-US" dirty="0" smtClean="0"/>
                        <a:t>4.000%</a:t>
                      </a:r>
                    </a:p>
                    <a:p>
                      <a:r>
                        <a:rPr lang="en-US" dirty="0" smtClean="0"/>
                        <a:t>4.000%</a:t>
                      </a:r>
                    </a:p>
                    <a:p>
                      <a:r>
                        <a:rPr lang="en-US" dirty="0" smtClean="0"/>
                        <a:t>4.000%</a:t>
                      </a:r>
                    </a:p>
                    <a:p>
                      <a:r>
                        <a:rPr lang="en-US" dirty="0" smtClean="0"/>
                        <a:t>4.000%</a:t>
                      </a:r>
                    </a:p>
                    <a:p>
                      <a:r>
                        <a:rPr lang="en-US" dirty="0" smtClean="0"/>
                        <a:t>4.000%</a:t>
                      </a:r>
                    </a:p>
                    <a:p>
                      <a:r>
                        <a:rPr lang="en-US" dirty="0" smtClean="0"/>
                        <a:t>4.000%</a:t>
                      </a:r>
                    </a:p>
                    <a:p>
                      <a:r>
                        <a:rPr lang="en-US" dirty="0" smtClean="0"/>
                        <a:t>4.000%</a:t>
                      </a:r>
                    </a:p>
                    <a:p>
                      <a:r>
                        <a:rPr lang="en-US" dirty="0" smtClean="0"/>
                        <a:t>4.000%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500,000,000,000.00</a:t>
                      </a:r>
                    </a:p>
                    <a:p>
                      <a:r>
                        <a:rPr lang="en-US" dirty="0" smtClean="0"/>
                        <a:t>750,000,000,000.00</a:t>
                      </a:r>
                    </a:p>
                    <a:p>
                      <a:r>
                        <a:rPr lang="en-US" dirty="0" smtClean="0"/>
                        <a:t>1,000,000,000,000.00</a:t>
                      </a:r>
                    </a:p>
                    <a:p>
                      <a:r>
                        <a:rPr lang="en-US" dirty="0" smtClean="0"/>
                        <a:t>1,250,000,000,000.00</a:t>
                      </a:r>
                    </a:p>
                    <a:p>
                      <a:r>
                        <a:rPr lang="en-US" dirty="0" smtClean="0"/>
                        <a:t>1,500,000,000,000.00</a:t>
                      </a:r>
                    </a:p>
                    <a:p>
                      <a:r>
                        <a:rPr lang="en-US" dirty="0" smtClean="0"/>
                        <a:t>1,750,000,000,000.00</a:t>
                      </a:r>
                    </a:p>
                    <a:p>
                      <a:r>
                        <a:rPr lang="en-US" dirty="0" smtClean="0"/>
                        <a:t>2,000,000,000,000.00</a:t>
                      </a:r>
                    </a:p>
                    <a:p>
                      <a:r>
                        <a:rPr lang="en-US" dirty="0" smtClean="0"/>
                        <a:t>2,250,000,000,000.00</a:t>
                      </a:r>
                    </a:p>
                    <a:p>
                      <a:r>
                        <a:rPr lang="en-US" dirty="0" smtClean="0"/>
                        <a:t>2,500,000,000,000.00</a:t>
                      </a:r>
                      <a:endParaRPr lang="en-US" dirty="0"/>
                    </a:p>
                  </a:txBody>
                  <a:tcPr/>
                </a:tc>
              </a:tr>
              <a:tr h="521935">
                <a:tc>
                  <a:txBody>
                    <a:bodyPr/>
                    <a:lstStyle/>
                    <a:p>
                      <a:r>
                        <a:rPr lang="en-US" dirty="0" smtClean="0"/>
                        <a:t>Cumulative Interest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Balance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21935">
                <a:tc>
                  <a:txBody>
                    <a:bodyPr/>
                    <a:lstStyle/>
                    <a:p>
                      <a:r>
                        <a:rPr lang="en-US" dirty="0" smtClean="0"/>
                        <a:t>10,000,000,000.00</a:t>
                      </a:r>
                    </a:p>
                    <a:p>
                      <a:r>
                        <a:rPr lang="en-US" dirty="0" smtClean="0"/>
                        <a:t>30,400,000,000.00</a:t>
                      </a:r>
                    </a:p>
                    <a:p>
                      <a:r>
                        <a:rPr lang="en-US" dirty="0" smtClean="0"/>
                        <a:t>61,616,000,000.00</a:t>
                      </a:r>
                    </a:p>
                    <a:p>
                      <a:r>
                        <a:rPr lang="en-US" dirty="0" smtClean="0"/>
                        <a:t>104,080,640,000.00</a:t>
                      </a:r>
                    </a:p>
                    <a:p>
                      <a:r>
                        <a:rPr lang="en-US" dirty="0" smtClean="0"/>
                        <a:t>158,243,865,600.00</a:t>
                      </a:r>
                    </a:p>
                    <a:p>
                      <a:r>
                        <a:rPr lang="en-US" dirty="0" smtClean="0"/>
                        <a:t>224,573,620,224.00</a:t>
                      </a:r>
                    </a:p>
                    <a:p>
                      <a:r>
                        <a:rPr lang="en-US" dirty="0" smtClean="0"/>
                        <a:t>303,556,565,032.96</a:t>
                      </a:r>
                    </a:p>
                    <a:p>
                      <a:r>
                        <a:rPr lang="en-US" dirty="0" smtClean="0"/>
                        <a:t>395,698,827,634.28</a:t>
                      </a:r>
                    </a:p>
                    <a:p>
                      <a:r>
                        <a:rPr lang="en-US" dirty="0" smtClean="0"/>
                        <a:t>501,526,780,739.65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$250,000,000,000 </a:t>
                      </a:r>
                    </a:p>
                    <a:p>
                      <a:r>
                        <a:rPr lang="en-US" dirty="0" smtClean="0"/>
                        <a:t> $510,000,000,000 </a:t>
                      </a:r>
                    </a:p>
                    <a:p>
                      <a:r>
                        <a:rPr lang="en-US" dirty="0" smtClean="0"/>
                        <a:t> $780,400,000,000 </a:t>
                      </a:r>
                    </a:p>
                    <a:p>
                      <a:r>
                        <a:rPr lang="en-US" dirty="0" smtClean="0"/>
                        <a:t> $1,061,616,000,000 </a:t>
                      </a:r>
                    </a:p>
                    <a:p>
                      <a:r>
                        <a:rPr lang="en-US" dirty="0" smtClean="0"/>
                        <a:t> $1,354,080,640,000 </a:t>
                      </a:r>
                    </a:p>
                    <a:p>
                      <a:r>
                        <a:rPr lang="en-US" dirty="0" smtClean="0"/>
                        <a:t> $1,658,243,865,600 </a:t>
                      </a:r>
                    </a:p>
                    <a:p>
                      <a:r>
                        <a:rPr lang="en-US" dirty="0" smtClean="0"/>
                        <a:t> $1,974,573,620,224 </a:t>
                      </a:r>
                    </a:p>
                    <a:p>
                      <a:r>
                        <a:rPr lang="en-US" dirty="0" smtClean="0"/>
                        <a:t> $2,303,556,565,033 </a:t>
                      </a:r>
                    </a:p>
                    <a:p>
                      <a:r>
                        <a:rPr lang="en-US" dirty="0" smtClean="0"/>
                        <a:t> $2,645,698,827,634 </a:t>
                      </a:r>
                    </a:p>
                    <a:p>
                      <a:r>
                        <a:rPr lang="en-US" dirty="0" smtClean="0"/>
                        <a:t> $3,001,526,780,740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 9 yields at 4% growth rate $ 3 trillion</a:t>
                      </a:r>
                      <a:endParaRPr lang="en-US" dirty="0"/>
                    </a:p>
                  </a:txBody>
                  <a:tcPr/>
                </a:tc>
              </a:tr>
              <a:tr h="521935">
                <a:tc>
                  <a:txBody>
                    <a:bodyPr/>
                    <a:lstStyle/>
                    <a:p>
                      <a:r>
                        <a:rPr lang="en-US" dirty="0" smtClean="0"/>
                        <a:t>Sovereign wealth fund and industrial</a:t>
                      </a:r>
                      <a:r>
                        <a:rPr lang="en-US" baseline="0" dirty="0" smtClean="0"/>
                        <a:t> policy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Invest 5% of Carbon tax in heavy</a:t>
                      </a:r>
                      <a:r>
                        <a:rPr lang="en-US" baseline="0" dirty="0" smtClean="0"/>
                        <a:t> water reactors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One reactor per year to be located on existing PWR reactor sites sums to 19 reactors at $150 billion</a:t>
                      </a:r>
                      <a:endParaRPr lang="en-US" dirty="0"/>
                    </a:p>
                  </a:txBody>
                  <a:tcPr/>
                </a:tc>
              </a:tr>
              <a:tr h="521935">
                <a:tc>
                  <a:txBody>
                    <a:bodyPr/>
                    <a:lstStyle/>
                    <a:p>
                      <a:r>
                        <a:rPr lang="en-US" dirty="0" smtClean="0"/>
                        <a:t>$ 3</a:t>
                      </a:r>
                      <a:r>
                        <a:rPr lang="en-US" baseline="0" dirty="0" smtClean="0"/>
                        <a:t> Trillion X 5% equals $150 Billion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21935">
                <a:tc>
                  <a:txBody>
                    <a:bodyPr/>
                    <a:lstStyle/>
                    <a:p>
                      <a:r>
                        <a:rPr lang="en-US" dirty="0" smtClean="0"/>
                        <a:t>Divide by 9 years is $16 Billion per year to be invested in heavy water nuclear reactor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 reactors</a:t>
                      </a:r>
                      <a:r>
                        <a:rPr lang="en-US" baseline="0" dirty="0" smtClean="0"/>
                        <a:t> owned by the social security sovereign wealth fund</a:t>
                      </a:r>
                      <a:endParaRPr lang="en-US" dirty="0"/>
                    </a:p>
                  </a:txBody>
                  <a:tcPr/>
                </a:tc>
              </a:tr>
              <a:tr h="521935">
                <a:tc>
                  <a:txBody>
                    <a:bodyPr/>
                    <a:lstStyle/>
                    <a:p>
                      <a:r>
                        <a:rPr lang="en-US" dirty="0" smtClean="0"/>
                        <a:t>After 9 years the fund ramps up to two</a:t>
                      </a:r>
                      <a:r>
                        <a:rPr lang="en-US" baseline="0" dirty="0" smtClean="0"/>
                        <a:t> new heavy water reactors new build per year.</a:t>
                      </a:r>
                    </a:p>
                    <a:p>
                      <a:r>
                        <a:rPr lang="en-US" baseline="0" dirty="0" smtClean="0"/>
                        <a:t>18 reactors at $16 Billion each over another 9 years  is $288 Billion.($32 Billion per year)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TVA is the “custodian” of the 19 reactors on behalf</a:t>
                      </a:r>
                      <a:r>
                        <a:rPr lang="en-US" baseline="0" dirty="0" smtClean="0"/>
                        <a:t> of the social security sovereign wealth fund</a:t>
                      </a:r>
                      <a:endParaRPr lang="en-US" dirty="0"/>
                    </a:p>
                  </a:txBody>
                  <a:tcPr/>
                </a:tc>
              </a:tr>
              <a:tr h="52193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 states with 14 senators in or near the TVA service area and the DOE</a:t>
                      </a:r>
                      <a:r>
                        <a:rPr lang="en-US" baseline="0" dirty="0" smtClean="0"/>
                        <a:t> savanna river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6357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29" y="159657"/>
            <a:ext cx="9143373" cy="136434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8366143"/>
              </p:ext>
            </p:extLst>
          </p:nvPr>
        </p:nvGraphicFramePr>
        <p:xfrm>
          <a:off x="130628" y="1843311"/>
          <a:ext cx="12061370" cy="18021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2274"/>
                <a:gridCol w="1492069"/>
                <a:gridCol w="2873829"/>
                <a:gridCol w="2481943"/>
                <a:gridCol w="2801255"/>
              </a:tblGrid>
              <a:tr h="533804">
                <a:tc>
                  <a:txBody>
                    <a:bodyPr/>
                    <a:lstStyle/>
                    <a:p>
                      <a:r>
                        <a:rPr lang="en-US" dirty="0" smtClean="0"/>
                        <a:t>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Invested (Payments)“ per year( Carbon tax)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Cumulative Payments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Principle plus interest</a:t>
                      </a:r>
                      <a:endParaRPr lang="en-US" dirty="0"/>
                    </a:p>
                  </a:txBody>
                  <a:tcPr/>
                </a:tc>
              </a:tr>
              <a:tr h="3786780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</a:p>
                    <a:p>
                      <a:r>
                        <a:rPr lang="en-US" dirty="0" smtClean="0"/>
                        <a:t>11</a:t>
                      </a:r>
                    </a:p>
                    <a:p>
                      <a:r>
                        <a:rPr lang="en-US" dirty="0" smtClean="0"/>
                        <a:t>12</a:t>
                      </a:r>
                    </a:p>
                    <a:p>
                      <a:r>
                        <a:rPr lang="en-US" dirty="0" smtClean="0"/>
                        <a:t>13</a:t>
                      </a:r>
                    </a:p>
                    <a:p>
                      <a:r>
                        <a:rPr lang="en-US" dirty="0" smtClean="0"/>
                        <a:t>14</a:t>
                      </a:r>
                    </a:p>
                    <a:p>
                      <a:r>
                        <a:rPr lang="en-US" dirty="0" smtClean="0"/>
                        <a:t>15</a:t>
                      </a:r>
                    </a:p>
                    <a:p>
                      <a:r>
                        <a:rPr lang="en-US" dirty="0" smtClean="0"/>
                        <a:t>16</a:t>
                      </a:r>
                    </a:p>
                    <a:p>
                      <a:r>
                        <a:rPr lang="en-US" dirty="0" smtClean="0"/>
                        <a:t>17</a:t>
                      </a:r>
                    </a:p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r>
                        <a:rPr lang="en-US" dirty="0" smtClean="0"/>
                        <a:t>250,000,000,000.00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2,750,000,000,000.00</a:t>
                      </a:r>
                    </a:p>
                    <a:p>
                      <a:r>
                        <a:rPr lang="en-US" dirty="0" smtClean="0"/>
                        <a:t>3,000,000,000,000.00</a:t>
                      </a:r>
                    </a:p>
                    <a:p>
                      <a:r>
                        <a:rPr lang="en-US" dirty="0" smtClean="0"/>
                        <a:t>3,250,000,000,000.00</a:t>
                      </a:r>
                    </a:p>
                    <a:p>
                      <a:r>
                        <a:rPr lang="en-US" dirty="0" smtClean="0"/>
                        <a:t>3,500,000,000,000.00</a:t>
                      </a:r>
                    </a:p>
                    <a:p>
                      <a:r>
                        <a:rPr lang="en-US" dirty="0" smtClean="0"/>
                        <a:t>3,750,000,000,000.00</a:t>
                      </a:r>
                    </a:p>
                    <a:p>
                      <a:r>
                        <a:rPr lang="en-US" dirty="0" smtClean="0"/>
                        <a:t>4,000,000,000,000.00</a:t>
                      </a:r>
                    </a:p>
                    <a:p>
                      <a:r>
                        <a:rPr lang="en-US" dirty="0" smtClean="0"/>
                        <a:t>4,250,000,000,000.00</a:t>
                      </a:r>
                    </a:p>
                    <a:p>
                      <a:r>
                        <a:rPr lang="en-US" dirty="0" smtClean="0"/>
                        <a:t>4,500,000,000,000.00</a:t>
                      </a:r>
                    </a:p>
                    <a:p>
                      <a:r>
                        <a:rPr lang="en-US" dirty="0" smtClean="0"/>
                        <a:t>4,750,000,000,000.00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3,371,587,851,969.24</a:t>
                      </a:r>
                    </a:p>
                    <a:p>
                      <a:r>
                        <a:rPr lang="en-US" dirty="0" smtClean="0"/>
                        <a:t>3,756,451,366,048.00</a:t>
                      </a:r>
                    </a:p>
                    <a:p>
                      <a:r>
                        <a:rPr lang="en-US" dirty="0" smtClean="0"/>
                        <a:t>4,156,709,420,689.93</a:t>
                      </a:r>
                    </a:p>
                    <a:p>
                      <a:r>
                        <a:rPr lang="en-US" dirty="0" smtClean="0"/>
                        <a:t>4,572,977,797,517.52</a:t>
                      </a:r>
                    </a:p>
                    <a:p>
                      <a:r>
                        <a:rPr lang="en-US" dirty="0" smtClean="0"/>
                        <a:t>5,005,896,909,418.22</a:t>
                      </a:r>
                    </a:p>
                    <a:p>
                      <a:r>
                        <a:rPr lang="en-US" dirty="0" smtClean="0"/>
                        <a:t>5,456,132,785,794.95</a:t>
                      </a:r>
                    </a:p>
                    <a:p>
                      <a:r>
                        <a:rPr lang="en-US" dirty="0" smtClean="0"/>
                        <a:t>5,924,378,097,226.75</a:t>
                      </a:r>
                    </a:p>
                    <a:p>
                      <a:r>
                        <a:rPr lang="en-US" dirty="0" smtClean="0"/>
                        <a:t>6,411,353,221,115.82</a:t>
                      </a:r>
                    </a:p>
                    <a:p>
                      <a:r>
                        <a:rPr lang="en-US" dirty="0" smtClean="0"/>
                        <a:t>6,917,807,349,960.45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$ 7 trillion after 18 years</a:t>
                      </a:r>
                      <a:endParaRPr lang="en-US" dirty="0"/>
                    </a:p>
                  </a:txBody>
                  <a:tcPr/>
                </a:tc>
              </a:tr>
              <a:tr h="533804">
                <a:tc>
                  <a:txBody>
                    <a:bodyPr/>
                    <a:lstStyle/>
                    <a:p>
                      <a:r>
                        <a:rPr lang="en-US" dirty="0" smtClean="0"/>
                        <a:t>Carbon tax social security  sovereign wealth fund becomes source of not only industrial policy but also economic stability fund,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Growth</a:t>
                      </a:r>
                      <a:r>
                        <a:rPr lang="en-US" baseline="0" dirty="0" smtClean="0"/>
                        <a:t> on our fund  in years 10 though 18 below;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 such it should be governed by the political appointees of the social security governing board but also by the federal reserve</a:t>
                      </a:r>
                      <a:r>
                        <a:rPr lang="en-US" baseline="0" dirty="0" smtClean="0"/>
                        <a:t> board.</a:t>
                      </a:r>
                    </a:p>
                    <a:p>
                      <a:r>
                        <a:rPr lang="en-US" baseline="0" dirty="0" smtClean="0"/>
                        <a:t>Joint governor ship is the key to the use of the fund for economic stabilization of the business cycle.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At the 18 to 20 year mark it should be the policy of the fund to build molten salt reactors that can burn PWR/heavy water/DOD waste.</a:t>
                      </a:r>
                    </a:p>
                    <a:p>
                      <a:r>
                        <a:rPr lang="en-US" dirty="0" smtClean="0"/>
                        <a:t>27 reactors as</a:t>
                      </a:r>
                      <a:r>
                        <a:rPr lang="en-US" baseline="0" dirty="0" smtClean="0"/>
                        <a:t> of</a:t>
                      </a:r>
                      <a:r>
                        <a:rPr lang="en-US" dirty="0" smtClean="0"/>
                        <a:t> this date are built or under construction</a:t>
                      </a:r>
                      <a:endParaRPr lang="en-US" dirty="0"/>
                    </a:p>
                  </a:txBody>
                  <a:tcPr/>
                </a:tc>
              </a:tr>
              <a:tr h="533804">
                <a:tc>
                  <a:txBody>
                    <a:bodyPr/>
                    <a:lstStyle/>
                    <a:p>
                      <a:r>
                        <a:rPr lang="en-US" dirty="0" smtClean="0"/>
                        <a:t>120,061,071,229.59</a:t>
                      </a:r>
                    </a:p>
                    <a:p>
                      <a:r>
                        <a:rPr lang="en-US" dirty="0" smtClean="0"/>
                        <a:t>134,863,514,078.77</a:t>
                      </a:r>
                    </a:p>
                    <a:p>
                      <a:r>
                        <a:rPr lang="en-US" dirty="0" smtClean="0"/>
                        <a:t>150,258,054,641.92</a:t>
                      </a:r>
                    </a:p>
                    <a:p>
                      <a:r>
                        <a:rPr lang="en-US" dirty="0" smtClean="0"/>
                        <a:t>166,268,376,827.60</a:t>
                      </a:r>
                    </a:p>
                    <a:p>
                      <a:r>
                        <a:rPr lang="en-US" dirty="0" smtClean="0"/>
                        <a:t>182,919,111,900.70</a:t>
                      </a:r>
                    </a:p>
                    <a:p>
                      <a:r>
                        <a:rPr lang="en-US" dirty="0" smtClean="0"/>
                        <a:t>200,235,876,376.73</a:t>
                      </a:r>
                    </a:p>
                    <a:p>
                      <a:r>
                        <a:rPr lang="en-US" dirty="0" smtClean="0"/>
                        <a:t>218,245,311,431.80</a:t>
                      </a:r>
                    </a:p>
                    <a:p>
                      <a:r>
                        <a:rPr lang="en-US" dirty="0" smtClean="0"/>
                        <a:t>236,975,123,889.07</a:t>
                      </a:r>
                    </a:p>
                    <a:p>
                      <a:r>
                        <a:rPr lang="en-US" dirty="0" smtClean="0"/>
                        <a:t>256,454,128,844.63**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Two molten salt reactors</a:t>
                      </a:r>
                      <a:r>
                        <a:rPr lang="en-US" baseline="0" dirty="0" smtClean="0"/>
                        <a:t> per year plus two heavy water reactors over the next 9 years is 36 reactors is a $540 Billion investment</a:t>
                      </a:r>
                      <a:endParaRPr lang="en-US" dirty="0"/>
                    </a:p>
                  </a:txBody>
                  <a:tcPr/>
                </a:tc>
              </a:tr>
              <a:tr h="533804">
                <a:tc>
                  <a:txBody>
                    <a:bodyPr/>
                    <a:lstStyle/>
                    <a:p>
                      <a:r>
                        <a:rPr lang="en-US" dirty="0" smtClean="0"/>
                        <a:t>**18 years after enactment the growth rate of the fund exceeds the carbon tax it self!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** $256 Billion in annual growth plus that</a:t>
                      </a:r>
                      <a:r>
                        <a:rPr lang="en-US" baseline="0" dirty="0" smtClean="0"/>
                        <a:t> years $250 Billion carbon tax could allow an acceleration of industrial policy***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$60 Billion per year program!</a:t>
                      </a:r>
                    </a:p>
                    <a:p>
                      <a:r>
                        <a:rPr lang="en-US" dirty="0" smtClean="0"/>
                        <a:t>63 reactors total over 18 years, many will still be under construction.  </a:t>
                      </a:r>
                      <a:endParaRPr lang="en-US" dirty="0"/>
                    </a:p>
                  </a:txBody>
                  <a:tcPr/>
                </a:tc>
              </a:tr>
              <a:tr h="533804">
                <a:tc>
                  <a:txBody>
                    <a:bodyPr/>
                    <a:lstStyle/>
                    <a:p>
                      <a:r>
                        <a:rPr lang="en-US" dirty="0" smtClean="0"/>
                        <a:t>82 years after enactment of the carbon tax we should have 150 to 180 heavy water and molten salt reactors; a $2.7 Trillion</a:t>
                      </a:r>
                      <a:r>
                        <a:rPr lang="en-US" baseline="0" dirty="0" smtClean="0"/>
                        <a:t> investment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33804">
                <a:tc>
                  <a:txBody>
                    <a:bodyPr/>
                    <a:lstStyle/>
                    <a:p>
                      <a:r>
                        <a:rPr lang="en-US" dirty="0" smtClean="0"/>
                        <a:t>SBSP</a:t>
                      </a:r>
                      <a:r>
                        <a:rPr lang="en-US" baseline="0" dirty="0" smtClean="0"/>
                        <a:t> or space based solar power if it proves feasible could be a $5 Trillion investment opportunity that industrializes the inner solar system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SBSP could be that seminal project that would employ everyone who would want a job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*** Social security sovereign wealth fund NASA space act agreement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NASA funds SBSP/ISRU/Fuel</a:t>
                      </a:r>
                      <a:r>
                        <a:rPr lang="en-US" baseline="0" dirty="0" smtClean="0"/>
                        <a:t> depot research.</a:t>
                      </a:r>
                    </a:p>
                    <a:p>
                      <a:r>
                        <a:rPr lang="en-US" baseline="0" dirty="0" smtClean="0"/>
                        <a:t>The Fund buys ULA full production for launch vehicles for 10 years with fund ownership of the vehicles in storage.</a:t>
                      </a:r>
                      <a:endParaRPr lang="en-US" dirty="0"/>
                    </a:p>
                  </a:txBody>
                  <a:tcPr/>
                </a:tc>
              </a:tr>
              <a:tr h="5338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338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5533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083" y="0"/>
            <a:ext cx="9048919" cy="1930400"/>
          </a:xfrm>
        </p:spPr>
        <p:txBody>
          <a:bodyPr>
            <a:normAutofit/>
          </a:bodyPr>
          <a:lstStyle/>
          <a:p>
            <a:r>
              <a:rPr lang="en-US" dirty="0" smtClean="0"/>
              <a:t>Federal research can prime the pump for sovereign wealth fund expansion of industry into the solar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4184035" cy="4697411"/>
          </a:xfrm>
        </p:spPr>
        <p:txBody>
          <a:bodyPr/>
          <a:lstStyle/>
          <a:p>
            <a:r>
              <a:rPr lang="en-US" dirty="0" smtClean="0"/>
              <a:t>Carbon tax social security sovereign wealth fund NASA space act agreement</a:t>
            </a:r>
          </a:p>
          <a:p>
            <a:r>
              <a:rPr lang="en-US" dirty="0" smtClean="0"/>
              <a:t>NASA agrees to engage in mission design of human and science mission directorates  to maximize the purchase of sovereign wealth fund NASA space act agreements services,</a:t>
            </a:r>
          </a:p>
          <a:p>
            <a:r>
              <a:rPr lang="en-US" dirty="0" smtClean="0"/>
              <a:t>This may be a combination of return to shareholders and fund investments in new space.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4559525"/>
          </a:xfrm>
        </p:spPr>
        <p:txBody>
          <a:bodyPr/>
          <a:lstStyle/>
          <a:p>
            <a:r>
              <a:rPr lang="en-US" dirty="0" smtClean="0"/>
              <a:t>NASA </a:t>
            </a:r>
          </a:p>
          <a:p>
            <a:r>
              <a:rPr lang="en-US" dirty="0" smtClean="0"/>
              <a:t>Agrees that the social security sovereign wealth fund is entitled to a return on investment.</a:t>
            </a:r>
          </a:p>
          <a:p>
            <a:r>
              <a:rPr lang="en-US" dirty="0" smtClean="0"/>
              <a:t>The sovereign wealth fund is a purchaser of and a consumer of NASA space act agreement products.</a:t>
            </a:r>
          </a:p>
          <a:p>
            <a:r>
              <a:rPr lang="en-US" dirty="0" smtClean="0"/>
              <a:t>The sovereign wealth fund is also a major share holder of NASA contractors and as such is entitled to a obligation duo  to share holders,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379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083" y="0"/>
            <a:ext cx="9048919" cy="1930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Fuel depots, solar electric ion powered tug, small fission reactor and a pilot commercial molten salt reactor are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160588"/>
            <a:ext cx="4861369" cy="469741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Congress  and NASA agree to fund R &amp; D for Fuel Depot development and deployment at LEO and L1 and L2.This would require a commitment of $ 500 Million per year for 5 to 10 years under a COTS commercial agreement where private company's field the first fuel depots and fill them.</a:t>
            </a:r>
          </a:p>
          <a:p>
            <a:r>
              <a:rPr lang="en-US" dirty="0" smtClean="0"/>
              <a:t>Private company's would match at least 40% the $500 million per year NASA commitment.</a:t>
            </a:r>
          </a:p>
          <a:p>
            <a:r>
              <a:rPr lang="en-US" dirty="0" smtClean="0"/>
              <a:t>The sovereign wealth fund would purchase fuel depot products for SBSP and required cis</a:t>
            </a:r>
            <a:r>
              <a:rPr lang="en-US" dirty="0"/>
              <a:t>-</a:t>
            </a:r>
            <a:r>
              <a:rPr lang="en-US" dirty="0" smtClean="0"/>
              <a:t>lunar infrastructure to build it and support it.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446529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Congress and NASA agree to fund under space act agreements a commercial solar electric ion powered tug.</a:t>
            </a:r>
          </a:p>
          <a:p>
            <a:r>
              <a:rPr lang="en-US" dirty="0" smtClean="0"/>
              <a:t>$ 400 Million per year for 5 years to field a flight vehicle.</a:t>
            </a:r>
          </a:p>
          <a:p>
            <a:r>
              <a:rPr lang="en-US" dirty="0" smtClean="0"/>
              <a:t>The Congress and DOE agree to field a pilot commercial molten salt reactor in less then ten years; the sovereign wealth fund agrees to deploy these reactors nation wide.</a:t>
            </a:r>
          </a:p>
          <a:p>
            <a:r>
              <a:rPr lang="en-US" dirty="0" smtClean="0"/>
              <a:t>DOE and NRC agree to establish a Licensee procedure for Canadian heavy water reactors and to use spent PWR fuel in the DUPIC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440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54861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452</TotalTime>
  <Words>1420</Words>
  <Application>Microsoft Office PowerPoint</Application>
  <PresentationFormat>Widescreen</PresentationFormat>
  <Paragraphs>238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Wingdings 3</vt:lpstr>
      <vt:lpstr>Facet</vt:lpstr>
      <vt:lpstr>We propose to use carbon tax to invest in world capital markets  to reduce carbon emissions and to fund a social security benefit for future new born children</vt:lpstr>
      <vt:lpstr>Carbon Tax fueled social security sovereign wealth fund for future new born children</vt:lpstr>
      <vt:lpstr>A invested carbon tax 70 years in the future allows a saving to future tax payers from savings from freeing the elderly from welfare</vt:lpstr>
      <vt:lpstr>67 years after enactment;$250 Billion per year carbon tax invested produces $88 Trillion total</vt:lpstr>
      <vt:lpstr>PowerPoint Presentation</vt:lpstr>
      <vt:lpstr>PowerPoint Presentation</vt:lpstr>
      <vt:lpstr>Federal research can prime the pump for sovereign wealth fund expansion of industry into the solar system</vt:lpstr>
      <vt:lpstr>Fuel depots, solar electric ion powered tug, small fission reactor and a pilot commercial molten salt reactor are needed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Rappolee</dc:creator>
  <cp:lastModifiedBy>Rappolee</cp:lastModifiedBy>
  <cp:revision>38</cp:revision>
  <dcterms:created xsi:type="dcterms:W3CDTF">2013-12-06T18:59:19Z</dcterms:created>
  <dcterms:modified xsi:type="dcterms:W3CDTF">2013-12-08T18:40:28Z</dcterms:modified>
</cp:coreProperties>
</file>