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slides/slide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Override PartName="/ppt/tags/tag96.xml" ContentType="application/vnd.openxmlformats-officedocument.presentationml.tags+xml"/>
  <Override PartName="/ppt/tags/tag100.xml" ContentType="application/vnd.openxmlformats-officedocument.presentationml.tags+xml"/>
  <Default Extension="xml" ContentType="application/xml"/>
  <Override PartName="/ppt/notesMasters/notesMaster1.xml" ContentType="application/vnd.openxmlformats-officedocument.presentationml.notesMaster+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85.xml" ContentType="application/vnd.openxmlformats-officedocument.presentationml.tags+xml"/>
  <Override PartName="/ppt/slides/slide1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92.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tags/tag105.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tags/tag99.xml" ContentType="application/vnd.openxmlformats-officedocument.presentationml.tags+xml"/>
  <Override PartName="/ppt/tags/tag101.xml" ContentType="application/vnd.openxmlformats-officedocument.presentationml.tags+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Override PartName="/ppt/tags/tag77.xml" ContentType="application/vnd.openxmlformats-officedocument.presentationml.tags+xml"/>
  <Override PartName="/ppt/tags/tag86.xml" ContentType="application/vnd.openxmlformats-officedocument.presentationml.tags+xml"/>
  <Override PartName="/ppt/tags/tag88.xml" ContentType="application/vnd.openxmlformats-officedocument.presentationml.tags+xml"/>
  <Override PartName="/ppt/tags/tag97.xml" ContentType="application/vnd.openxmlformats-officedocument.presentationml.tags+xml"/>
  <Override PartName="/ppt/presentation.xml" ContentType="application/vnd.openxmlformats-officedocument.presentationml.presentation.main+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docProps/app.xml" ContentType="application/vnd.openxmlformats-officedocument.extended-properties+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slides/slide2.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5" r:id="rId2"/>
    <p:sldId id="256"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68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876487-608C-4D2B-AB40-B19403EE7BCD}" type="datetimeFigureOut">
              <a:rPr lang="en-US" smtClean="0"/>
              <a:pPr/>
              <a:t>12/2/2012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7E4943-B05D-429F-AAFA-4655C1C683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4D0FF1-4035-4CDC-8BDE-02CAE1FF901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we market this as the Dragon Planet Finder ! Building multiple Dragon planet finders brings down the cost of selling Data! Use used Dragons, remove the heat shield, design telescope aperture to fit dragon nose cone………………..cover the aft of the dragon pressure vessel with </a:t>
            </a:r>
            <a:r>
              <a:rPr lang="en-US" dirty="0" err="1" smtClean="0"/>
              <a:t>CCD’s</a:t>
            </a:r>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Planet finding is popular with the public the world over, marketing data with multiple spacecraft might make business since.  It is unfortunate that the </a:t>
            </a:r>
            <a:r>
              <a:rPr lang="en-US" dirty="0" err="1" smtClean="0"/>
              <a:t>IAU</a:t>
            </a:r>
            <a:r>
              <a:rPr lang="en-US" dirty="0" smtClean="0"/>
              <a:t> will not really honor planet or star naming rights, however a planet finding spacecraft could have naming rights, we could sell that for a very handsome price indeed, then all the planets would</a:t>
            </a:r>
            <a:r>
              <a:rPr lang="en-US" baseline="0" dirty="0" smtClean="0"/>
              <a:t> </a:t>
            </a:r>
            <a:r>
              <a:rPr lang="en-US" dirty="0" smtClean="0"/>
              <a:t> have that name and a number!</a:t>
            </a:r>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import/export bank would only fund the launchers nearer to their launch date? So we are purchasing the dragons for retro fit and R&amp;D into </a:t>
            </a:r>
            <a:r>
              <a:rPr lang="en-US" dirty="0" err="1" smtClean="0"/>
              <a:t>planetfinders</a:t>
            </a:r>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*Needed for mars and outer planet missions ** needed for Dragon Titan ocean Lander</a:t>
            </a:r>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7E4943-B05D-429F-AAFA-4655C1C6834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can falcon heavy loft two Dragons into earth trailing orbits? This might be $700</a:t>
            </a:r>
            <a:r>
              <a:rPr lang="en-US" baseline="0" dirty="0" smtClean="0"/>
              <a:t> Million over 15 years or 47 million per year in </a:t>
            </a:r>
            <a:r>
              <a:rPr lang="en-US" baseline="0" smtClean="0"/>
              <a:t>data sales</a:t>
            </a:r>
            <a:endParaRPr lang="en-US" dirty="0" smtClean="0"/>
          </a:p>
          <a:p>
            <a:r>
              <a:rPr lang="en-US" dirty="0" smtClean="0"/>
              <a:t>Can the docking mechanisms from a used Dragon be removed to be replaced with a two meter mirror? Or would we need a new modified Dragon with a large aperture nosecone  </a:t>
            </a:r>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this in order to assure the customer of mission success and possibly while we wait for a L2</a:t>
            </a:r>
            <a:r>
              <a:rPr lang="en-US" baseline="0" dirty="0" smtClean="0"/>
              <a:t> human </a:t>
            </a:r>
            <a:r>
              <a:rPr lang="en-US" baseline="0" smtClean="0"/>
              <a:t>tended facility</a:t>
            </a:r>
            <a:endParaRPr lang="en-US" dirty="0"/>
          </a:p>
        </p:txBody>
      </p:sp>
      <p:sp>
        <p:nvSpPr>
          <p:cNvPr id="4" name="Slide Number Placeholder 3"/>
          <p:cNvSpPr>
            <a:spLocks noGrp="1"/>
          </p:cNvSpPr>
          <p:nvPr>
            <p:ph type="sldNum" sz="quarter" idx="10"/>
          </p:nvPr>
        </p:nvSpPr>
        <p:spPr/>
        <p:txBody>
          <a:bodyPr/>
          <a:lstStyle/>
          <a:p>
            <a:fld id="{757E4943-B05D-429F-AAFA-4655C1C68342}"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Master" Target="../slideMasters/slideMaster1.xml"/><Relationship Id="rId5" Type="http://schemas.openxmlformats.org/officeDocument/2006/relationships/tags" Target="../tags/tag58.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custDataLst>
              <p:tags r:id="rId1"/>
            </p:custDataLst>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custDataLst>
              <p:tags r:id="rId2"/>
            </p:custDataLst>
          </p:nvPr>
        </p:nvSpPr>
        <p:spPr/>
        <p:txBody>
          <a:bodyPr/>
          <a:lstStyle/>
          <a:p>
            <a:fld id="{37788656-28DC-4E7B-A967-F3FA569C4E0D}" type="datetimeFigureOut">
              <a:rPr lang="en-US" smtClean="0"/>
              <a:pPr/>
              <a:t>12/2/2012</a:t>
            </a:fld>
            <a:endParaRPr lang="en-US"/>
          </a:p>
        </p:txBody>
      </p:sp>
      <p:sp>
        <p:nvSpPr>
          <p:cNvPr id="17" name="Footer Placeholder 16"/>
          <p:cNvSpPr>
            <a:spLocks noGrp="1"/>
          </p:cNvSpPr>
          <p:nvPr>
            <p:ph type="ftr" sz="quarter" idx="11"/>
            <p:custDataLst>
              <p:tags r:id="rId3"/>
            </p:custDataLst>
          </p:nvPr>
        </p:nvSpPr>
        <p:spPr/>
        <p:txBody>
          <a:bodyPr/>
          <a:lstStyle/>
          <a:p>
            <a:endParaRPr lang="en-US"/>
          </a:p>
        </p:txBody>
      </p:sp>
      <p:sp>
        <p:nvSpPr>
          <p:cNvPr id="29" name="Slide Number Placeholder 28"/>
          <p:cNvSpPr>
            <a:spLocks noGrp="1"/>
          </p:cNvSpPr>
          <p:nvPr>
            <p:ph type="sldNum" sz="quarter" idx="12"/>
            <p:custDataLst>
              <p:tags r:id="rId4"/>
            </p:custDataLst>
          </p:nvPr>
        </p:nvSpPr>
        <p:spPr/>
        <p:txBody>
          <a:bodyPr/>
          <a:lstStyle/>
          <a:p>
            <a:fld id="{8391E80F-725D-4948-A594-FD0DA533CA31}" type="slidenum">
              <a:rPr lang="en-US" smtClean="0"/>
              <a:pPr/>
              <a:t>‹#›</a:t>
            </a:fld>
            <a:endParaRPr lang="en-US"/>
          </a:p>
        </p:txBody>
      </p:sp>
      <p:sp>
        <p:nvSpPr>
          <p:cNvPr id="9" name="Subtitle 8"/>
          <p:cNvSpPr>
            <a:spLocks noGrp="1"/>
          </p:cNvSpPr>
          <p:nvPr>
            <p:ph type="subTitle" idx="1"/>
            <p:custDataLst>
              <p:tags r:id="rId5"/>
            </p:custDataLst>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kumimoji="0" lang="en-US" smtClean="0"/>
              <a:t>Click to edit Master title style</a:t>
            </a:r>
            <a:endParaRPr kumimoji="0" lang="en-US"/>
          </a:p>
        </p:txBody>
      </p:sp>
      <p:sp>
        <p:nvSpPr>
          <p:cNvPr id="3" name="Content Placeholder 2"/>
          <p:cNvSpPr>
            <a:spLocks noGrp="1"/>
          </p:cNvSpPr>
          <p:nvPr>
            <p:ph idx="1"/>
            <p:custDataLst>
              <p:tags r:id="rId2"/>
            </p:custDataLst>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custDataLst>
              <p:tags r:id="rId3"/>
            </p:custDataLst>
          </p:nvPr>
        </p:nvSpPr>
        <p:spPr/>
        <p:txBody>
          <a:bodyPr/>
          <a:lstStyle/>
          <a:p>
            <a:fld id="{37788656-28DC-4E7B-A967-F3FA569C4E0D}" type="datetimeFigureOut">
              <a:rPr lang="en-US" smtClean="0"/>
              <a:pPr/>
              <a:t>12/2/2012</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custDataLst>
              <p:tags r:id="rId2"/>
            </p:custDataLst>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custDataLst>
              <p:tags r:id="rId3"/>
            </p:custDataLst>
          </p:nvPr>
        </p:nvSpPr>
        <p:spPr/>
        <p:txBody>
          <a:bodyPr/>
          <a:lstStyle/>
          <a:p>
            <a:fld id="{37788656-28DC-4E7B-A967-F3FA569C4E0D}" type="datetimeFigureOut">
              <a:rPr lang="en-US" smtClean="0"/>
              <a:pPr/>
              <a:t>12/2/2012</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a:xfrm>
            <a:off x="7924800" y="6416675"/>
            <a:ext cx="762000" cy="365125"/>
          </a:xfrm>
        </p:spPr>
        <p:txBody>
          <a:bodyPr/>
          <a:lstStyle/>
          <a:p>
            <a:fld id="{8391E80F-725D-4948-A594-FD0DA533CA3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kumimoji="0" lang="en-US" smtClean="0"/>
              <a:t>Click to edit Master title style</a:t>
            </a:r>
            <a:endParaRPr kumimoji="0" lang="en-US"/>
          </a:p>
        </p:txBody>
      </p:sp>
      <p:sp>
        <p:nvSpPr>
          <p:cNvPr id="3" name="Content Placeholder 2"/>
          <p:cNvSpPr>
            <a:spLocks noGrp="1"/>
          </p:cNvSpPr>
          <p:nvPr>
            <p:ph sz="half" idx="1"/>
            <p:custDataLst>
              <p:tags r:id="rId2"/>
            </p:custDataLst>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custDataLst>
              <p:tags r:id="rId3"/>
            </p:custDataLst>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custDataLst>
              <p:tags r:id="rId4"/>
            </p:custDataLst>
          </p:nvPr>
        </p:nvSpPr>
        <p:spPr/>
        <p:txBody>
          <a:bodyPr/>
          <a:lstStyle/>
          <a:p>
            <a:fld id="{37788656-28DC-4E7B-A967-F3FA569C4E0D}" type="datetimeFigureOut">
              <a:rPr lang="en-US" smtClean="0"/>
              <a:pPr/>
              <a:t>12/2/2012</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custDataLst>
              <p:tags r:id="rId2"/>
            </p:custDataLst>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custDataLst>
              <p:tags r:id="rId3"/>
            </p:custDataLst>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custDataLst>
              <p:tags r:id="rId4"/>
            </p:custDataLst>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custDataLst>
              <p:tags r:id="rId5"/>
            </p:custDataLst>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custDataLst>
              <p:tags r:id="rId6"/>
            </p:custDataLst>
          </p:nvPr>
        </p:nvSpPr>
        <p:spPr/>
        <p:txBody>
          <a:bodyPr/>
          <a:lstStyle/>
          <a:p>
            <a:fld id="{37788656-28DC-4E7B-A967-F3FA569C4E0D}" type="datetimeFigureOut">
              <a:rPr lang="en-US" smtClean="0"/>
              <a:pPr/>
              <a:t>12/2/2012</a:t>
            </a:fld>
            <a:endParaRPr lang="en-US"/>
          </a:p>
        </p:txBody>
      </p:sp>
      <p:sp>
        <p:nvSpPr>
          <p:cNvPr id="8" name="Footer Placeholder 7"/>
          <p:cNvSpPr>
            <a:spLocks noGrp="1"/>
          </p:cNvSpPr>
          <p:nvPr>
            <p:ph type="ftr" sz="quarter" idx="11"/>
            <p:custDataLst>
              <p:tags r:id="rId7"/>
            </p:custDataLst>
          </p:nvPr>
        </p:nvSpPr>
        <p:spPr/>
        <p:txBody>
          <a:bodyPr/>
          <a:lstStyle/>
          <a:p>
            <a:endParaRPr lang="en-US"/>
          </a:p>
        </p:txBody>
      </p:sp>
      <p:sp>
        <p:nvSpPr>
          <p:cNvPr id="9" name="Slide Number Placeholder 8"/>
          <p:cNvSpPr>
            <a:spLocks noGrp="1"/>
          </p:cNvSpPr>
          <p:nvPr>
            <p:ph type="sldNum" sz="quarter" idx="12"/>
            <p:custDataLst>
              <p:tags r:id="rId8"/>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custDataLst>
              <p:tags r:id="rId2"/>
            </p:custDataLst>
          </p:nvPr>
        </p:nvSpPr>
        <p:spPr/>
        <p:txBody>
          <a:bodyPr/>
          <a:lstStyle/>
          <a:p>
            <a:fld id="{37788656-28DC-4E7B-A967-F3FA569C4E0D}" type="datetimeFigureOut">
              <a:rPr lang="en-US" smtClean="0"/>
              <a:pPr/>
              <a:t>12/2/2012</a:t>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37788656-28DC-4E7B-A967-F3FA569C4E0D}" type="datetimeFigureOut">
              <a:rPr lang="en-US" smtClean="0"/>
              <a:pPr/>
              <a:t>12/2/2012</a:t>
            </a:fld>
            <a:endParaRPr lang="en-US"/>
          </a:p>
        </p:txBody>
      </p:sp>
      <p:sp>
        <p:nvSpPr>
          <p:cNvPr id="3" name="Footer Placeholder 2"/>
          <p:cNvSpPr>
            <a:spLocks noGrp="1"/>
          </p:cNvSpPr>
          <p:nvPr>
            <p:ph type="ftr" sz="quarter" idx="11"/>
            <p:custDataLst>
              <p:tags r:id="rId2"/>
            </p:custDataLst>
          </p:nvPr>
        </p:nvSpPr>
        <p:spPr/>
        <p:txBody>
          <a:bodyPr/>
          <a:lstStyle/>
          <a:p>
            <a:endParaRPr lang="en-US"/>
          </a:p>
        </p:txBody>
      </p:sp>
      <p:sp>
        <p:nvSpPr>
          <p:cNvPr id="4" name="Slide Number Placeholder 3"/>
          <p:cNvSpPr>
            <a:spLocks noGrp="1"/>
          </p:cNvSpPr>
          <p:nvPr>
            <p:ph type="sldNum" sz="quarter" idx="12"/>
            <p:custDataLst>
              <p:tags r:id="rId3"/>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custDataLst>
              <p:tags r:id="rId2"/>
            </p:custDataLst>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custDataLst>
              <p:tags r:id="rId3"/>
            </p:custDataLst>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custDataLst>
              <p:tags r:id="rId4"/>
            </p:custDataLst>
          </p:nvPr>
        </p:nvSpPr>
        <p:spPr/>
        <p:txBody>
          <a:bodyPr/>
          <a:lstStyle/>
          <a:p>
            <a:fld id="{37788656-28DC-4E7B-A967-F3FA569C4E0D}" type="datetimeFigureOut">
              <a:rPr lang="en-US" smtClean="0"/>
              <a:pPr/>
              <a:t>12/2/2012</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custDataLst>
              <p:tags r:id="rId2"/>
            </p:custDataLst>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custDataLst>
              <p:tags r:id="rId3"/>
            </p:custDataLst>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37788656-28DC-4E7B-A967-F3FA569C4E0D}" type="datetimeFigureOut">
              <a:rPr lang="en-US" smtClean="0"/>
              <a:pPr/>
              <a:t>12/2/2012</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custDataLst>
              <p:tags r:id="rId2"/>
            </p:custDataLst>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custDataLst>
              <p:tags r:id="rId3"/>
            </p:custDataLst>
          </p:nvPr>
        </p:nvSpPr>
        <p:spPr/>
        <p:txBody>
          <a:bodyPr/>
          <a:lstStyle/>
          <a:p>
            <a:fld id="{37788656-28DC-4E7B-A967-F3FA569C4E0D}" type="datetimeFigureOut">
              <a:rPr lang="en-US" smtClean="0"/>
              <a:pPr/>
              <a:t>12/2/2012</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8391E80F-725D-4948-A594-FD0DA533CA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custDataLst>
              <p:tags r:id="rId2"/>
            </p:custDataLst>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custDataLst>
              <p:tags r:id="rId3"/>
            </p:custDataLst>
          </p:nvPr>
        </p:nvSpPr>
        <p:spPr/>
        <p:txBody>
          <a:bodyPr/>
          <a:lstStyle/>
          <a:p>
            <a:fld id="{37788656-28DC-4E7B-A967-F3FA569C4E0D}" type="datetimeFigureOut">
              <a:rPr lang="en-US" smtClean="0"/>
              <a:pPr/>
              <a:t>12/2/2012</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8391E80F-725D-4948-A594-FD0DA533CA3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custDataLst>
              <p:tags r:id="rId13"/>
            </p:custDataLst>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custDataLst>
              <p:tags r:id="rId14"/>
            </p:custDataLst>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custDataLst>
              <p:tags r:id="rId15"/>
            </p:custDataLst>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7788656-28DC-4E7B-A967-F3FA569C4E0D}" type="datetimeFigureOut">
              <a:rPr lang="en-US" smtClean="0"/>
              <a:pPr/>
              <a:t>12/2/2012</a:t>
            </a:fld>
            <a:endParaRPr lang="en-US"/>
          </a:p>
        </p:txBody>
      </p:sp>
      <p:sp>
        <p:nvSpPr>
          <p:cNvPr id="3" name="Footer Placeholder 2"/>
          <p:cNvSpPr>
            <a:spLocks noGrp="1"/>
          </p:cNvSpPr>
          <p:nvPr>
            <p:ph type="ftr" sz="quarter" idx="3"/>
            <p:custDataLst>
              <p:tags r:id="rId16"/>
            </p:custDataLst>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custDataLst>
              <p:tags r:id="rId17"/>
            </p:custDataLst>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391E80F-725D-4948-A594-FD0DA533CA3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66.xml"/><Relationship Id="rId7"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2.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90.xml"/><Relationship Id="rId7" Type="http://schemas.openxmlformats.org/officeDocument/2006/relationships/slideLayout" Target="../slideLayouts/slideLayout5.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96.xml"/><Relationship Id="rId7" Type="http://schemas.openxmlformats.org/officeDocument/2006/relationships/slideLayout" Target="../slideLayouts/slideLayout5.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102.xml"/><Relationship Id="rId7" Type="http://schemas.openxmlformats.org/officeDocument/2006/relationships/slideLayout" Target="../slideLayouts/slideLayout5.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1417638"/>
          </a:xfrm>
        </p:spPr>
        <p:txBody>
          <a:bodyPr>
            <a:normAutofit/>
          </a:bodyPr>
          <a:lstStyle/>
          <a:p>
            <a:r>
              <a:rPr lang="en-US" dirty="0" smtClean="0"/>
              <a:t>Terrestrial and Cislunar exploration technologies</a:t>
            </a:r>
            <a:endParaRPr lang="en-US" dirty="0"/>
          </a:p>
        </p:txBody>
      </p:sp>
      <p:sp>
        <p:nvSpPr>
          <p:cNvPr id="3" name="Content Placeholder 2"/>
          <p:cNvSpPr>
            <a:spLocks noGrp="1"/>
          </p:cNvSpPr>
          <p:nvPr>
            <p:ph idx="1"/>
            <p:custDataLst>
              <p:tags r:id="rId3"/>
            </p:custDataLst>
          </p:nvPr>
        </p:nvSpPr>
        <p:spPr>
          <a:xfrm>
            <a:off x="0" y="1600200"/>
            <a:ext cx="9144000" cy="5257800"/>
          </a:xfrm>
        </p:spPr>
        <p:txBody>
          <a:bodyPr/>
          <a:lstStyle/>
          <a:p>
            <a:pPr algn="ctr">
              <a:buNone/>
            </a:pPr>
            <a:r>
              <a:rPr lang="en-US" dirty="0" smtClean="0"/>
              <a:t>Terrestrial and Cislunar exploration technologies, </a:t>
            </a:r>
          </a:p>
          <a:p>
            <a:pPr algn="ctr">
              <a:buNone/>
            </a:pPr>
            <a:r>
              <a:rPr lang="en-US" dirty="0" smtClean="0"/>
              <a:t>a veteran owned concern</a:t>
            </a:r>
          </a:p>
          <a:p>
            <a:pPr algn="ctr">
              <a:buNone/>
            </a:pPr>
            <a:r>
              <a:rPr lang="en-US" dirty="0" smtClean="0"/>
              <a:t>DUNS # 967877254 </a:t>
            </a:r>
          </a:p>
          <a:p>
            <a:pPr algn="ctr">
              <a:buNone/>
            </a:pPr>
            <a:r>
              <a:rPr lang="en-US" dirty="0" smtClean="0"/>
              <a:t>Steven Rappolee</a:t>
            </a:r>
          </a:p>
          <a:p>
            <a:pPr algn="ctr">
              <a:buNone/>
            </a:pPr>
            <a:r>
              <a:rPr lang="en-US" dirty="0" smtClean="0"/>
              <a:t>810-334-4574</a:t>
            </a:r>
            <a:endParaRPr lang="en-US" dirty="0" smtClean="0"/>
          </a:p>
          <a:p>
            <a:pPr algn="ctr">
              <a:buNone/>
            </a:pPr>
            <a:r>
              <a:rPr lang="en-US" dirty="0" smtClean="0"/>
              <a:t>3501 North River RD, Apt 204H</a:t>
            </a:r>
          </a:p>
          <a:p>
            <a:pPr algn="ctr">
              <a:buNone/>
            </a:pPr>
            <a:r>
              <a:rPr lang="en-US" dirty="0" smtClean="0"/>
              <a:t>Ft Gratiot, MI 48059</a:t>
            </a:r>
          </a:p>
          <a:p>
            <a:endParaRPr lang="en-US" dirty="0"/>
          </a:p>
        </p:txBody>
      </p:sp>
      <p:sp>
        <p:nvSpPr>
          <p:cNvPr id="4" name="Date Placeholder 3"/>
          <p:cNvSpPr>
            <a:spLocks noGrp="1"/>
          </p:cNvSpPr>
          <p:nvPr>
            <p:ph type="dt" sz="half" idx="10"/>
            <p:custDataLst>
              <p:tags r:id="rId4"/>
            </p:custDataLst>
          </p:nvPr>
        </p:nvSpPr>
        <p:spPr/>
        <p:txBody>
          <a:bodyPr/>
          <a:lstStyle/>
          <a:p>
            <a:fld id="{AAC56068-FD7B-4AD4-9EFE-4DDBCFB5CEF2}" type="datetime1">
              <a:rPr lang="en-US" smtClean="0"/>
              <a:pPr/>
              <a:t>12/2/2012</a:t>
            </a:fld>
            <a:endParaRPr lang="en-US"/>
          </a:p>
        </p:txBody>
      </p:sp>
      <p:sp>
        <p:nvSpPr>
          <p:cNvPr id="6" name="Footer Placeholder 5"/>
          <p:cNvSpPr>
            <a:spLocks noGrp="1"/>
          </p:cNvSpPr>
          <p:nvPr>
            <p:ph type="ftr" sz="quarter" idx="11"/>
            <p:custDataLst>
              <p:tags r:id="rId5"/>
            </p:custDataLst>
          </p:nvPr>
        </p:nvSpPr>
        <p:spPr/>
        <p:txBody>
          <a:bodyPr/>
          <a:lstStyle/>
          <a:p>
            <a:r>
              <a:rPr lang="en-US" smtClean="0"/>
              <a:t>(C) Rappolee 2009/2011</a:t>
            </a:r>
            <a:endParaRPr lang="en-US"/>
          </a:p>
        </p:txBody>
      </p:sp>
      <p:sp>
        <p:nvSpPr>
          <p:cNvPr id="5" name="Slide Number Placeholder 4"/>
          <p:cNvSpPr>
            <a:spLocks noGrp="1"/>
          </p:cNvSpPr>
          <p:nvPr>
            <p:ph type="sldNum" sz="quarter" idx="12"/>
            <p:custDataLst>
              <p:tags r:id="rId6"/>
            </p:custDataLst>
          </p:nvPr>
        </p:nvSpPr>
        <p:spPr/>
        <p:txBody>
          <a:bodyPr/>
          <a:lstStyle/>
          <a:p>
            <a:fld id="{65A3816D-A0EB-475E-88A9-609A3162CEBC}" type="slidenum">
              <a:rPr lang="en-US" smtClean="0"/>
              <a:pPr/>
              <a:t>1</a:t>
            </a:fld>
            <a:endParaRPr 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0" y="0"/>
            <a:ext cx="9144000" cy="1219200"/>
          </a:xfrm>
        </p:spPr>
        <p:txBody>
          <a:bodyPr/>
          <a:lstStyle/>
          <a:p>
            <a:r>
              <a:rPr lang="en-US" dirty="0" smtClean="0"/>
              <a:t>Dragon planet finder**</a:t>
            </a:r>
            <a:endParaRPr lang="en-US" dirty="0"/>
          </a:p>
        </p:txBody>
      </p:sp>
      <p:sp>
        <p:nvSpPr>
          <p:cNvPr id="3" name="Subtitle 2"/>
          <p:cNvSpPr>
            <a:spLocks noGrp="1"/>
          </p:cNvSpPr>
          <p:nvPr>
            <p:ph type="subTitle" idx="1"/>
            <p:custDataLst>
              <p:tags r:id="rId3"/>
            </p:custDataLst>
          </p:nvPr>
        </p:nvSpPr>
        <p:spPr>
          <a:xfrm>
            <a:off x="0" y="1371600"/>
            <a:ext cx="9144000" cy="5486400"/>
          </a:xfrm>
        </p:spPr>
        <p:txBody>
          <a:bodyPr/>
          <a:lstStyle/>
          <a:p>
            <a:pPr algn="l">
              <a:buFont typeface="Wingdings" pitchFamily="2" charset="2"/>
              <a:buChar char="Ø"/>
            </a:pPr>
            <a:r>
              <a:rPr lang="en-US" dirty="0" smtClean="0"/>
              <a:t>Mass produce Kepler components, adopt kepler software  to Dragon and service module.</a:t>
            </a:r>
          </a:p>
          <a:p>
            <a:pPr algn="l">
              <a:buFont typeface="Wingdings" pitchFamily="2" charset="2"/>
              <a:buChar char="Ø"/>
            </a:pPr>
            <a:r>
              <a:rPr lang="en-US" dirty="0" smtClean="0"/>
              <a:t>Each spacecraft aimed at different parts of the sky, sell data to all comers , sovereign sales, universities, </a:t>
            </a:r>
            <a:r>
              <a:rPr lang="en-US" dirty="0" smtClean="0">
                <a:solidFill>
                  <a:schemeClr val="accent4">
                    <a:lumMod val="75000"/>
                  </a:schemeClr>
                </a:solidFill>
              </a:rPr>
              <a:t>NASA as anchor tenant.</a:t>
            </a:r>
          </a:p>
          <a:p>
            <a:pPr algn="l">
              <a:buFont typeface="Wingdings" pitchFamily="2" charset="2"/>
              <a:buChar char="Ø"/>
            </a:pPr>
            <a:r>
              <a:rPr lang="en-US" dirty="0" smtClean="0"/>
              <a:t>Possibly kepler science instruments are housed in a Dragon capsule which offers the possibility of refurbishment, IE 5 years at L2 followed by refurbishment and re launch. Or more likely the Dragon side hatch allows for in space refurbishment of the telescope .</a:t>
            </a:r>
          </a:p>
          <a:p>
            <a:pPr algn="l">
              <a:buFont typeface="Wingdings" pitchFamily="2" charset="2"/>
              <a:buChar char="Ø"/>
            </a:pPr>
            <a:endParaRPr lang="en-US" dirty="0" smtClean="0"/>
          </a:p>
          <a:p>
            <a:pPr algn="l">
              <a:buFont typeface="Wingdings" pitchFamily="2" charset="2"/>
              <a:buChar char="Ø"/>
            </a:pPr>
            <a:endParaRPr lang="en-US" dirty="0" smtClean="0"/>
          </a:p>
          <a:p>
            <a:pPr algn="l">
              <a:buFont typeface="Wingdings" pitchFamily="2" charset="2"/>
              <a:buChar char="Ø"/>
            </a:pPr>
            <a:endParaRPr lang="en-US"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dirty="0" smtClean="0"/>
              <a:t>Does Dragon Planet finder need a Pressure vessel? </a:t>
            </a:r>
            <a:endParaRPr lang="en-US" dirty="0"/>
          </a:p>
        </p:txBody>
      </p:sp>
      <p:sp>
        <p:nvSpPr>
          <p:cNvPr id="3" name="Content Placeholder 2"/>
          <p:cNvSpPr>
            <a:spLocks noGrp="1"/>
          </p:cNvSpPr>
          <p:nvPr>
            <p:ph idx="1"/>
            <p:custDataLst>
              <p:tags r:id="rId3"/>
            </p:custDataLst>
          </p:nvPr>
        </p:nvSpPr>
        <p:spPr>
          <a:xfrm>
            <a:off x="0" y="1600200"/>
            <a:ext cx="9144000" cy="5257800"/>
          </a:xfrm>
        </p:spPr>
        <p:txBody>
          <a:bodyPr>
            <a:normAutofit lnSpcReduction="10000"/>
          </a:bodyPr>
          <a:lstStyle/>
          <a:p>
            <a:pPr>
              <a:buFont typeface="Wingdings" pitchFamily="2" charset="2"/>
              <a:buChar char="Ø"/>
            </a:pPr>
            <a:r>
              <a:rPr lang="en-US" dirty="0" smtClean="0"/>
              <a:t>Yes, to Dissipate heat perhaps, so we would need a pure nitrogen atmosphere.</a:t>
            </a:r>
          </a:p>
          <a:p>
            <a:pPr>
              <a:buFont typeface="Wingdings" pitchFamily="2" charset="2"/>
              <a:buChar char="Ø"/>
            </a:pPr>
            <a:r>
              <a:rPr lang="en-US" dirty="0" smtClean="0"/>
              <a:t>The avionics no doubt are most likely in the service module, but an argument could be made that a pressure vessel could trade weight with radiators.</a:t>
            </a:r>
          </a:p>
          <a:p>
            <a:pPr>
              <a:buFont typeface="Wingdings" pitchFamily="2" charset="2"/>
              <a:buChar char="Ø"/>
            </a:pPr>
            <a:r>
              <a:rPr lang="en-US" dirty="0" smtClean="0"/>
              <a:t>Likely the warm nitrogen atmosphere would interfere with the </a:t>
            </a:r>
            <a:r>
              <a:rPr lang="en-US" dirty="0" err="1" smtClean="0"/>
              <a:t>CCD</a:t>
            </a:r>
            <a:r>
              <a:rPr lang="en-US" dirty="0" smtClean="0"/>
              <a:t> and  optics so we could just as easily leave the pressure  vessel in vacuum.</a:t>
            </a:r>
          </a:p>
          <a:p>
            <a:pPr>
              <a:buFont typeface="Wingdings" pitchFamily="2" charset="2"/>
              <a:buChar char="Ø"/>
            </a:pPr>
            <a:r>
              <a:rPr lang="en-US" dirty="0" smtClean="0"/>
              <a:t>The pressure vessel provides an opportunity for a larger secondary and primary mirror then exits on kepler, this however increases costs on adapting kepler software</a:t>
            </a:r>
            <a:endParaRPr lang="en-US" dirty="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1143000"/>
          </a:xfrm>
        </p:spPr>
        <p:txBody>
          <a:bodyPr>
            <a:normAutofit fontScale="90000"/>
          </a:bodyPr>
          <a:lstStyle/>
          <a:p>
            <a:r>
              <a:rPr lang="en-US" dirty="0" smtClean="0"/>
              <a:t>Dragon Planet Finder S Corporation</a:t>
            </a:r>
            <a:endParaRPr lang="en-US" dirty="0"/>
          </a:p>
        </p:txBody>
      </p:sp>
      <p:sp>
        <p:nvSpPr>
          <p:cNvPr id="3" name="Content Placeholder 2"/>
          <p:cNvSpPr>
            <a:spLocks noGrp="1"/>
          </p:cNvSpPr>
          <p:nvPr>
            <p:ph idx="1"/>
            <p:custDataLst>
              <p:tags r:id="rId3"/>
            </p:custDataLst>
          </p:nvPr>
        </p:nvSpPr>
        <p:spPr>
          <a:xfrm>
            <a:off x="0" y="838200"/>
            <a:ext cx="9144000" cy="6019800"/>
          </a:xfrm>
        </p:spPr>
        <p:txBody>
          <a:bodyPr>
            <a:normAutofit fontScale="92500" lnSpcReduction="20000"/>
          </a:bodyPr>
          <a:lstStyle/>
          <a:p>
            <a:pPr>
              <a:buFont typeface="Wingdings" pitchFamily="2" charset="2"/>
              <a:buChar char="Ø"/>
            </a:pPr>
            <a:r>
              <a:rPr lang="en-US" dirty="0" smtClean="0"/>
              <a:t>Terrestrial, cislunar exploration technologies the veteran owned firm borrows from the import export bank fund to purchase a dragon and falcon 9 launch vehicle.</a:t>
            </a:r>
          </a:p>
          <a:p>
            <a:pPr>
              <a:buFont typeface="Wingdings" pitchFamily="2" charset="2"/>
              <a:buChar char="Ø"/>
            </a:pPr>
            <a:r>
              <a:rPr lang="en-US" dirty="0" smtClean="0"/>
              <a:t>The vehicles are placed into a S corporation</a:t>
            </a:r>
          </a:p>
          <a:p>
            <a:pPr>
              <a:buFont typeface="Wingdings" pitchFamily="2" charset="2"/>
              <a:buChar char="Ø"/>
            </a:pPr>
            <a:r>
              <a:rPr lang="en-US" dirty="0" smtClean="0"/>
              <a:t>SpaceX places the purchase price into the S corporation.</a:t>
            </a:r>
          </a:p>
          <a:p>
            <a:pPr>
              <a:buFont typeface="Wingdings" pitchFamily="2" charset="2"/>
              <a:buChar char="Ø"/>
            </a:pPr>
            <a:r>
              <a:rPr lang="en-US" dirty="0" smtClean="0"/>
              <a:t>The S corporation may accept in kind government and private Kepler payload items as contributions in lieu of cash</a:t>
            </a:r>
          </a:p>
          <a:p>
            <a:pPr>
              <a:buFont typeface="Wingdings" pitchFamily="2" charset="2"/>
              <a:buChar char="Ø"/>
            </a:pPr>
            <a:r>
              <a:rPr lang="en-US" dirty="0" smtClean="0"/>
              <a:t>SpaceX uses purchase price to develop payload for the S Corporation and this would be its contribution to the S corporation.</a:t>
            </a:r>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None/>
            </a:pPr>
            <a:r>
              <a:rPr lang="en-US" dirty="0" smtClean="0"/>
              <a:t> </a:t>
            </a:r>
            <a:endParaRPr lang="en-US"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762000"/>
          </a:xfrm>
        </p:spPr>
        <p:txBody>
          <a:bodyPr/>
          <a:lstStyle/>
          <a:p>
            <a:endParaRPr lang="en-US" dirty="0"/>
          </a:p>
        </p:txBody>
      </p:sp>
      <p:sp>
        <p:nvSpPr>
          <p:cNvPr id="3" name="Content Placeholder 2"/>
          <p:cNvSpPr>
            <a:spLocks noGrp="1"/>
          </p:cNvSpPr>
          <p:nvPr>
            <p:ph idx="1"/>
            <p:custDataLst>
              <p:tags r:id="rId3"/>
            </p:custDataLst>
          </p:nvPr>
        </p:nvSpPr>
        <p:spPr>
          <a:xfrm>
            <a:off x="0" y="914400"/>
            <a:ext cx="9144000" cy="5943600"/>
          </a:xfrm>
        </p:spPr>
        <p:txBody>
          <a:bodyPr>
            <a:normAutofit lnSpcReduction="10000"/>
          </a:bodyPr>
          <a:lstStyle/>
          <a:p>
            <a:pPr>
              <a:buFont typeface="Wingdings" pitchFamily="2" charset="2"/>
              <a:buChar char="Ø"/>
            </a:pPr>
            <a:r>
              <a:rPr lang="en-US" dirty="0" smtClean="0"/>
              <a:t>Terrestrial and cislunar exploration technologies is allowed an option to purchase 5 Dragons and launch services, the discount value accrues to cislunar exploration technologies if the import bank allows this.</a:t>
            </a:r>
          </a:p>
          <a:p>
            <a:pPr>
              <a:buFont typeface="Wingdings" pitchFamily="2" charset="2"/>
              <a:buChar char="Ø"/>
            </a:pPr>
            <a:r>
              <a:rPr lang="en-US" dirty="0" smtClean="0"/>
              <a:t>If the Import/export bank will not allow a cash allowance to cislunar technologies, then cislunar will pay the full costs but receive an allowance or in kind contribution  of equipment, IE we purchase 5 dragons and launchers over a ten year period we receive two dragons and service modules as in kind equipment contributions,</a:t>
            </a:r>
          </a:p>
          <a:p>
            <a:pPr>
              <a:buFont typeface="Wingdings" pitchFamily="2" charset="2"/>
              <a:buChar char="Ø"/>
            </a:pPr>
            <a:r>
              <a:rPr lang="en-US" dirty="0" smtClean="0"/>
              <a:t>Since cislunarX and SpaceX are partners its important to structure this for success</a:t>
            </a:r>
            <a:endParaRPr lang="en-US"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990600"/>
          </a:xfrm>
        </p:spPr>
        <p:txBody>
          <a:bodyPr/>
          <a:lstStyle/>
          <a:p>
            <a:r>
              <a:rPr lang="en-US" dirty="0" smtClean="0"/>
              <a:t>The grand plan</a:t>
            </a:r>
            <a:endParaRPr lang="en-US" dirty="0"/>
          </a:p>
        </p:txBody>
      </p:sp>
      <p:sp>
        <p:nvSpPr>
          <p:cNvPr id="3" name="Content Placeholder 2"/>
          <p:cNvSpPr>
            <a:spLocks noGrp="1"/>
          </p:cNvSpPr>
          <p:nvPr>
            <p:ph idx="1"/>
            <p:custDataLst>
              <p:tags r:id="rId3"/>
            </p:custDataLst>
          </p:nvPr>
        </p:nvSpPr>
        <p:spPr>
          <a:xfrm>
            <a:off x="0" y="990600"/>
            <a:ext cx="9144000" cy="5867400"/>
          </a:xfrm>
        </p:spPr>
        <p:txBody>
          <a:bodyPr>
            <a:normAutofit lnSpcReduction="10000"/>
          </a:bodyPr>
          <a:lstStyle/>
          <a:p>
            <a:pPr>
              <a:buFont typeface="Wingdings" pitchFamily="2" charset="2"/>
              <a:buChar char="Ø"/>
            </a:pPr>
            <a:r>
              <a:rPr lang="en-US" dirty="0" smtClean="0"/>
              <a:t>4 to 5 Dragon planet finders,10 red dragons x 3 MER’s , 1 yellow dragon,1 titan dragon.</a:t>
            </a:r>
          </a:p>
          <a:p>
            <a:pPr>
              <a:buFont typeface="Wingdings" pitchFamily="2" charset="2"/>
              <a:buChar char="Ø"/>
            </a:pPr>
            <a:r>
              <a:rPr lang="en-US" dirty="0" smtClean="0"/>
              <a:t>SpaceX sells 10/15/20 % of the company to a spaceX ESOP, a percentage goes to pay down the UAE investors, the rest goes to pay half the costs  in a space act agreement with NASA for the small fission power plant and the small thermal nuclear engine.</a:t>
            </a:r>
          </a:p>
          <a:p>
            <a:pPr>
              <a:buFont typeface="Wingdings" pitchFamily="2" charset="2"/>
              <a:buChar char="Ø"/>
            </a:pPr>
            <a:r>
              <a:rPr lang="en-US" dirty="0" smtClean="0"/>
              <a:t>If spaceX is worth $3 billion then 10% is 300 million we use that to,</a:t>
            </a:r>
          </a:p>
          <a:p>
            <a:pPr>
              <a:buFont typeface="Wingdings" pitchFamily="2" charset="2"/>
              <a:buChar char="Ø"/>
            </a:pPr>
            <a:r>
              <a:rPr lang="en-US" dirty="0" smtClean="0"/>
              <a:t>Match  the $40 NASA suggested small in space nuclear thermal engine R&amp;D project*</a:t>
            </a:r>
          </a:p>
          <a:p>
            <a:pPr>
              <a:buFont typeface="Wingdings" pitchFamily="2" charset="2"/>
              <a:buChar char="Ø"/>
            </a:pPr>
            <a:r>
              <a:rPr lang="en-US" dirty="0" smtClean="0"/>
              <a:t>Match the $100 Million Small fission generator project with a space act agreement** </a:t>
            </a:r>
            <a:endParaRPr lang="en-US"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0"/>
            <a:ext cx="8229600" cy="762000"/>
          </a:xfrm>
        </p:spPr>
        <p:txBody>
          <a:bodyPr>
            <a:normAutofit/>
          </a:bodyPr>
          <a:lstStyle/>
          <a:p>
            <a:endParaRPr lang="en-US" dirty="0"/>
          </a:p>
        </p:txBody>
      </p:sp>
      <p:sp>
        <p:nvSpPr>
          <p:cNvPr id="3" name="Content Placeholder 2"/>
          <p:cNvSpPr>
            <a:spLocks noGrp="1"/>
          </p:cNvSpPr>
          <p:nvPr>
            <p:ph idx="1"/>
            <p:custDataLst>
              <p:tags r:id="rId3"/>
            </p:custDataLst>
          </p:nvPr>
        </p:nvSpPr>
        <p:spPr>
          <a:xfrm>
            <a:off x="0" y="990600"/>
            <a:ext cx="9144000" cy="5867400"/>
          </a:xfrm>
        </p:spPr>
        <p:txBody>
          <a:bodyPr/>
          <a:lstStyle/>
          <a:p>
            <a:pPr>
              <a:buFont typeface="Wingdings" pitchFamily="2" charset="2"/>
              <a:buChar char="Ø"/>
            </a:pPr>
            <a:r>
              <a:rPr lang="en-US" dirty="0" smtClean="0"/>
              <a:t>The small fission reactor allows us to sell Dragon Titan mission, and other deep space dragon Missions.</a:t>
            </a:r>
            <a:endParaRPr lang="en-US" smtClean="0"/>
          </a:p>
          <a:p>
            <a:pPr>
              <a:buFont typeface="Wingdings" pitchFamily="2" charset="2"/>
              <a:buChar char="Ø"/>
            </a:pPr>
            <a:endParaRPr lang="en-US" smtClean="0"/>
          </a:p>
          <a:p>
            <a:pPr>
              <a:buFont typeface="Wingdings" pitchFamily="2" charset="2"/>
              <a:buChar char="Ø"/>
            </a:pPr>
            <a:endParaRPr lang="en-US"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990600"/>
          </a:xfrm>
        </p:spPr>
        <p:txBody>
          <a:bodyPr/>
          <a:lstStyle/>
          <a:p>
            <a:r>
              <a:rPr lang="en-US" dirty="0" smtClean="0"/>
              <a:t>TerrestrialX and spaceX  </a:t>
            </a:r>
            <a:endParaRPr lang="en-US" dirty="0"/>
          </a:p>
        </p:txBody>
      </p:sp>
      <p:sp>
        <p:nvSpPr>
          <p:cNvPr id="3" name="Text Placeholder 2"/>
          <p:cNvSpPr>
            <a:spLocks noGrp="1"/>
          </p:cNvSpPr>
          <p:nvPr>
            <p:ph type="body" idx="1"/>
            <p:custDataLst>
              <p:tags r:id="rId3"/>
            </p:custDataLst>
          </p:nvPr>
        </p:nvSpPr>
        <p:spPr>
          <a:xfrm>
            <a:off x="0" y="685801"/>
            <a:ext cx="4497388" cy="914400"/>
          </a:xfrm>
        </p:spPr>
        <p:txBody>
          <a:bodyPr>
            <a:normAutofit/>
          </a:bodyPr>
          <a:lstStyle/>
          <a:p>
            <a:r>
              <a:rPr lang="en-US" dirty="0" smtClean="0">
                <a:solidFill>
                  <a:srgbClr val="002060"/>
                </a:solidFill>
              </a:rPr>
              <a:t>4 Dragon planet finders</a:t>
            </a:r>
            <a:endParaRPr lang="en-US" dirty="0">
              <a:solidFill>
                <a:srgbClr val="002060"/>
              </a:solidFill>
            </a:endParaRPr>
          </a:p>
        </p:txBody>
      </p:sp>
      <p:sp>
        <p:nvSpPr>
          <p:cNvPr id="4" name="Text Placeholder 3"/>
          <p:cNvSpPr>
            <a:spLocks noGrp="1"/>
          </p:cNvSpPr>
          <p:nvPr>
            <p:ph type="body" sz="half" idx="3"/>
            <p:custDataLst>
              <p:tags r:id="rId4"/>
            </p:custDataLst>
          </p:nvPr>
        </p:nvSpPr>
        <p:spPr>
          <a:xfrm>
            <a:off x="4645025" y="762001"/>
            <a:ext cx="4498975" cy="838199"/>
          </a:xfrm>
        </p:spPr>
        <p:txBody>
          <a:bodyPr/>
          <a:lstStyle/>
          <a:p>
            <a:r>
              <a:rPr lang="en-US" dirty="0" smtClean="0">
                <a:solidFill>
                  <a:srgbClr val="002060"/>
                </a:solidFill>
              </a:rPr>
              <a:t>Purchase and costs</a:t>
            </a:r>
            <a:endParaRPr lang="en-US" dirty="0">
              <a:solidFill>
                <a:srgbClr val="002060"/>
              </a:solidFill>
            </a:endParaRPr>
          </a:p>
        </p:txBody>
      </p:sp>
      <p:sp>
        <p:nvSpPr>
          <p:cNvPr id="5" name="Content Placeholder 4"/>
          <p:cNvSpPr>
            <a:spLocks noGrp="1"/>
          </p:cNvSpPr>
          <p:nvPr>
            <p:ph sz="quarter" idx="2"/>
            <p:custDataLst>
              <p:tags r:id="rId5"/>
            </p:custDataLst>
          </p:nvPr>
        </p:nvSpPr>
        <p:spPr>
          <a:xfrm>
            <a:off x="0" y="1447800"/>
            <a:ext cx="4497388" cy="5410200"/>
          </a:xfrm>
        </p:spPr>
        <p:txBody>
          <a:bodyPr>
            <a:normAutofit/>
          </a:bodyPr>
          <a:lstStyle/>
          <a:p>
            <a:pPr>
              <a:buFont typeface="Wingdings" pitchFamily="2" charset="2"/>
              <a:buChar char="Ø"/>
            </a:pPr>
            <a:r>
              <a:rPr lang="en-US" dirty="0" smtClean="0"/>
              <a:t>Flown over a 10 year period(every2.5 years), 4 upgraded flight sets of kepler instruments enclosed in a Dragon capsule.</a:t>
            </a:r>
          </a:p>
          <a:p>
            <a:pPr>
              <a:buFont typeface="Wingdings" pitchFamily="2" charset="2"/>
              <a:buChar char="Ø"/>
            </a:pPr>
            <a:r>
              <a:rPr lang="en-US" dirty="0" smtClean="0"/>
              <a:t>S100 million each plus Dragon service module and Falcon Launcher</a:t>
            </a:r>
          </a:p>
          <a:p>
            <a:pPr>
              <a:buFont typeface="Wingdings" pitchFamily="2" charset="2"/>
              <a:buChar char="Ø"/>
            </a:pPr>
            <a:r>
              <a:rPr lang="en-US" dirty="0" smtClean="0"/>
              <a:t>$400 million each ? **Enough to attract sovereign wealth customers and university consortiums?</a:t>
            </a:r>
            <a:endParaRPr lang="en-US" dirty="0"/>
          </a:p>
        </p:txBody>
      </p:sp>
      <p:sp>
        <p:nvSpPr>
          <p:cNvPr id="6" name="Content Placeholder 5"/>
          <p:cNvSpPr>
            <a:spLocks noGrp="1"/>
          </p:cNvSpPr>
          <p:nvPr>
            <p:ph sz="quarter" idx="4"/>
            <p:custDataLst>
              <p:tags r:id="rId6"/>
            </p:custDataLst>
          </p:nvPr>
        </p:nvSpPr>
        <p:spPr>
          <a:xfrm>
            <a:off x="4645025" y="1447800"/>
            <a:ext cx="4498975" cy="5410200"/>
          </a:xfrm>
        </p:spPr>
        <p:txBody>
          <a:bodyPr/>
          <a:lstStyle/>
          <a:p>
            <a:pPr>
              <a:buFont typeface="Wingdings" pitchFamily="2" charset="2"/>
              <a:buChar char="Ø"/>
            </a:pPr>
            <a:r>
              <a:rPr lang="en-US" dirty="0" smtClean="0"/>
              <a:t>$1Billion billed over 15 years $67 million in the form of data sales.</a:t>
            </a:r>
          </a:p>
          <a:p>
            <a:pPr>
              <a:buFont typeface="Wingdings" pitchFamily="2" charset="2"/>
              <a:buChar char="Ø"/>
            </a:pPr>
            <a:r>
              <a:rPr lang="en-US" dirty="0" smtClean="0"/>
              <a:t>Terrestrial X borrows this sum over 10 years and spaceX places this purchase price into our partnership, its use is R&amp;D.</a:t>
            </a:r>
          </a:p>
          <a:p>
            <a:pPr>
              <a:buFont typeface="Wingdings" pitchFamily="2" charset="2"/>
              <a:buChar char="Ø"/>
            </a:pPr>
            <a:endParaRPr 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838200"/>
          </a:xfrm>
        </p:spPr>
        <p:txBody>
          <a:bodyPr/>
          <a:lstStyle/>
          <a:p>
            <a:r>
              <a:rPr lang="en-US" dirty="0" smtClean="0"/>
              <a:t>Discussion; trade space</a:t>
            </a:r>
            <a:endParaRPr lang="en-US" dirty="0"/>
          </a:p>
        </p:txBody>
      </p:sp>
      <p:sp>
        <p:nvSpPr>
          <p:cNvPr id="3" name="Text Placeholder 2"/>
          <p:cNvSpPr>
            <a:spLocks noGrp="1"/>
          </p:cNvSpPr>
          <p:nvPr>
            <p:ph type="body" idx="1"/>
            <p:custDataLst>
              <p:tags r:id="rId3"/>
            </p:custDataLst>
          </p:nvPr>
        </p:nvSpPr>
        <p:spPr>
          <a:xfrm>
            <a:off x="0" y="1535112"/>
            <a:ext cx="4497388" cy="750887"/>
          </a:xfrm>
        </p:spPr>
        <p:txBody>
          <a:bodyPr>
            <a:normAutofit fontScale="92500" lnSpcReduction="10000"/>
          </a:bodyPr>
          <a:lstStyle/>
          <a:p>
            <a:r>
              <a:rPr lang="en-US" dirty="0" smtClean="0"/>
              <a:t>THE temptation to expand on kepler capabilities   </a:t>
            </a:r>
            <a:endParaRPr lang="en-US" dirty="0"/>
          </a:p>
        </p:txBody>
      </p:sp>
      <p:sp>
        <p:nvSpPr>
          <p:cNvPr id="4" name="Text Placeholder 3"/>
          <p:cNvSpPr>
            <a:spLocks noGrp="1"/>
          </p:cNvSpPr>
          <p:nvPr>
            <p:ph type="body" sz="half" idx="3"/>
            <p:custDataLst>
              <p:tags r:id="rId4"/>
            </p:custDataLst>
          </p:nvPr>
        </p:nvSpPr>
        <p:spPr>
          <a:xfrm>
            <a:off x="4645025" y="1219200"/>
            <a:ext cx="4498975" cy="1066799"/>
          </a:xfrm>
        </p:spPr>
        <p:txBody>
          <a:bodyPr>
            <a:normAutofit fontScale="92500" lnSpcReduction="10000"/>
          </a:bodyPr>
          <a:lstStyle/>
          <a:p>
            <a:r>
              <a:rPr lang="en-US" dirty="0" smtClean="0"/>
              <a:t>The third NRO telescope and Dragon planet finder</a:t>
            </a:r>
            <a:endParaRPr lang="en-US" dirty="0"/>
          </a:p>
        </p:txBody>
      </p:sp>
      <p:sp>
        <p:nvSpPr>
          <p:cNvPr id="5" name="Content Placeholder 4"/>
          <p:cNvSpPr>
            <a:spLocks noGrp="1"/>
          </p:cNvSpPr>
          <p:nvPr>
            <p:ph sz="quarter" idx="2"/>
            <p:custDataLst>
              <p:tags r:id="rId5"/>
            </p:custDataLst>
          </p:nvPr>
        </p:nvSpPr>
        <p:spPr>
          <a:xfrm>
            <a:off x="0" y="2362200"/>
            <a:ext cx="4497388" cy="4495800"/>
          </a:xfrm>
        </p:spPr>
        <p:txBody>
          <a:bodyPr>
            <a:normAutofit lnSpcReduction="10000"/>
          </a:bodyPr>
          <a:lstStyle/>
          <a:p>
            <a:pPr>
              <a:buFont typeface="Wingdings" pitchFamily="2" charset="2"/>
              <a:buChar char="Ø"/>
            </a:pPr>
            <a:r>
              <a:rPr lang="en-US" dirty="0" smtClean="0"/>
              <a:t>R&amp;D expenses will be incurred to adopt kepler software to Dragon planet finder; the base of the dragon capsule can accommodate more </a:t>
            </a:r>
            <a:r>
              <a:rPr lang="en-US" dirty="0" err="1" smtClean="0"/>
              <a:t>CCD</a:t>
            </a:r>
            <a:r>
              <a:rPr lang="en-US" dirty="0" smtClean="0"/>
              <a:t> then Kepler, should we?</a:t>
            </a:r>
          </a:p>
          <a:p>
            <a:pPr>
              <a:buFont typeface="Wingdings" pitchFamily="2" charset="2"/>
              <a:buChar char="Ø"/>
            </a:pPr>
            <a:r>
              <a:rPr lang="en-US" dirty="0" smtClean="0"/>
              <a:t>To much mission design can produce poor results; perhaps a Dragon Kepler is best left minimally changed from Kepler  </a:t>
            </a:r>
            <a:endParaRPr lang="en-US" dirty="0"/>
          </a:p>
        </p:txBody>
      </p:sp>
      <p:sp>
        <p:nvSpPr>
          <p:cNvPr id="6" name="Content Placeholder 5"/>
          <p:cNvSpPr>
            <a:spLocks noGrp="1"/>
          </p:cNvSpPr>
          <p:nvPr>
            <p:ph sz="quarter" idx="4"/>
            <p:custDataLst>
              <p:tags r:id="rId6"/>
            </p:custDataLst>
          </p:nvPr>
        </p:nvSpPr>
        <p:spPr>
          <a:xfrm>
            <a:off x="4645025" y="2438401"/>
            <a:ext cx="4498975" cy="4419600"/>
          </a:xfrm>
        </p:spPr>
        <p:txBody>
          <a:bodyPr/>
          <a:lstStyle/>
          <a:p>
            <a:pPr>
              <a:buFont typeface="Wingdings" pitchFamily="2" charset="2"/>
              <a:buChar char="Ø"/>
            </a:pPr>
            <a:r>
              <a:rPr lang="en-US" dirty="0" smtClean="0"/>
              <a:t>This would be Dragon Planet finder utilizing the third NRO 2.4 mirror and the entire base of the dragon capsule covered with kepler </a:t>
            </a:r>
            <a:r>
              <a:rPr lang="en-US" dirty="0" err="1" smtClean="0"/>
              <a:t>CCD’s</a:t>
            </a:r>
            <a:endParaRPr lang="en-US" dirty="0" smtClean="0"/>
          </a:p>
          <a:p>
            <a:pPr>
              <a:buFont typeface="Wingdings" pitchFamily="2" charset="2"/>
              <a:buChar char="Ø"/>
            </a:pPr>
            <a:r>
              <a:rPr lang="en-US" dirty="0" smtClean="0"/>
              <a:t>This should produce </a:t>
            </a:r>
            <a:r>
              <a:rPr lang="en-US" smtClean="0"/>
              <a:t>a Hugh </a:t>
            </a:r>
            <a:r>
              <a:rPr lang="en-US" dirty="0" smtClean="0"/>
              <a:t>field of view</a:t>
            </a:r>
            <a:endParaRPr lang="en-US"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1066800"/>
          </a:xfrm>
        </p:spPr>
        <p:txBody>
          <a:bodyPr/>
          <a:lstStyle/>
          <a:p>
            <a:r>
              <a:rPr lang="en-US" dirty="0" smtClean="0"/>
              <a:t>Risk reduction</a:t>
            </a:r>
            <a:endParaRPr lang="en-US" dirty="0"/>
          </a:p>
        </p:txBody>
      </p:sp>
      <p:sp>
        <p:nvSpPr>
          <p:cNvPr id="3" name="Text Placeholder 2"/>
          <p:cNvSpPr>
            <a:spLocks noGrp="1"/>
          </p:cNvSpPr>
          <p:nvPr>
            <p:ph type="body" idx="1"/>
            <p:custDataLst>
              <p:tags r:id="rId3"/>
            </p:custDataLst>
          </p:nvPr>
        </p:nvSpPr>
        <p:spPr>
          <a:xfrm>
            <a:off x="0" y="1143000"/>
            <a:ext cx="4497388" cy="1142999"/>
          </a:xfrm>
        </p:spPr>
        <p:txBody>
          <a:bodyPr>
            <a:normAutofit lnSpcReduction="10000"/>
          </a:bodyPr>
          <a:lstStyle/>
          <a:p>
            <a:r>
              <a:rPr lang="en-US" dirty="0" smtClean="0"/>
              <a:t>Fly dragon planet finder to geo; then to l2</a:t>
            </a:r>
            <a:endParaRPr lang="en-US" dirty="0"/>
          </a:p>
        </p:txBody>
      </p:sp>
      <p:sp>
        <p:nvSpPr>
          <p:cNvPr id="4" name="Text Placeholder 3"/>
          <p:cNvSpPr>
            <a:spLocks noGrp="1"/>
          </p:cNvSpPr>
          <p:nvPr>
            <p:ph type="body" sz="half" idx="3"/>
            <p:custDataLst>
              <p:tags r:id="rId4"/>
            </p:custDataLst>
          </p:nvPr>
        </p:nvSpPr>
        <p:spPr>
          <a:xfrm>
            <a:off x="4645025" y="838201"/>
            <a:ext cx="4498975" cy="990599"/>
          </a:xfrm>
        </p:spPr>
        <p:txBody>
          <a:bodyPr>
            <a:normAutofit fontScale="92500" lnSpcReduction="20000"/>
          </a:bodyPr>
          <a:lstStyle/>
          <a:p>
            <a:r>
              <a:rPr lang="en-US" dirty="0" smtClean="0"/>
              <a:t>GEO as a confidence building orbit for Dragon planet finder</a:t>
            </a:r>
            <a:endParaRPr lang="en-US" dirty="0"/>
          </a:p>
        </p:txBody>
      </p:sp>
      <p:sp>
        <p:nvSpPr>
          <p:cNvPr id="5" name="Content Placeholder 4"/>
          <p:cNvSpPr>
            <a:spLocks noGrp="1"/>
          </p:cNvSpPr>
          <p:nvPr>
            <p:ph sz="quarter" idx="2"/>
            <p:custDataLst>
              <p:tags r:id="rId5"/>
            </p:custDataLst>
          </p:nvPr>
        </p:nvSpPr>
        <p:spPr>
          <a:xfrm>
            <a:off x="0" y="2362200"/>
            <a:ext cx="4497388" cy="4495800"/>
          </a:xfrm>
        </p:spPr>
        <p:txBody>
          <a:bodyPr>
            <a:normAutofit lnSpcReduction="10000"/>
          </a:bodyPr>
          <a:lstStyle/>
          <a:p>
            <a:pPr>
              <a:buFont typeface="Wingdings" pitchFamily="2" charset="2"/>
              <a:buChar char="Ø"/>
            </a:pPr>
            <a:r>
              <a:rPr lang="en-US" dirty="0" smtClean="0"/>
              <a:t>The Princeton NRO </a:t>
            </a:r>
            <a:r>
              <a:rPr lang="en-US" dirty="0" err="1" smtClean="0"/>
              <a:t>WFIRST</a:t>
            </a:r>
            <a:r>
              <a:rPr lang="en-US" dirty="0" smtClean="0"/>
              <a:t> conference suggested trades between GEO and l2; perhaps with a relatively new spacecraft such as Dragon NRO </a:t>
            </a:r>
            <a:r>
              <a:rPr lang="en-US" dirty="0" err="1" smtClean="0"/>
              <a:t>WFIRST</a:t>
            </a:r>
            <a:r>
              <a:rPr lang="en-US" dirty="0" smtClean="0"/>
              <a:t> or Dragon planet finder, GEO would be perceived as less risky and subject to human servicing</a:t>
            </a:r>
          </a:p>
          <a:p>
            <a:pPr>
              <a:buFont typeface="Wingdings" pitchFamily="2" charset="2"/>
              <a:buChar char="Ø"/>
            </a:pPr>
            <a:r>
              <a:rPr lang="en-US" dirty="0" smtClean="0"/>
              <a:t>Then after a period of time transfer the spacecraft to L2**</a:t>
            </a:r>
            <a:endParaRPr lang="en-US" dirty="0"/>
          </a:p>
        </p:txBody>
      </p:sp>
      <p:sp>
        <p:nvSpPr>
          <p:cNvPr id="6" name="Content Placeholder 5"/>
          <p:cNvSpPr>
            <a:spLocks noGrp="1"/>
          </p:cNvSpPr>
          <p:nvPr>
            <p:ph sz="quarter" idx="4"/>
            <p:custDataLst>
              <p:tags r:id="rId6"/>
            </p:custDataLst>
          </p:nvPr>
        </p:nvSpPr>
        <p:spPr>
          <a:xfrm>
            <a:off x="4645025" y="2362200"/>
            <a:ext cx="4498975" cy="4495800"/>
          </a:xfrm>
        </p:spPr>
        <p:txBody>
          <a:bodyPr/>
          <a:lstStyle/>
          <a:p>
            <a:pPr>
              <a:buFont typeface="Wingdings" pitchFamily="2" charset="2"/>
              <a:buChar char="Ø"/>
            </a:pPr>
            <a:r>
              <a:rPr lang="en-US" dirty="0" smtClean="0"/>
              <a:t>Many deep space station concepts revolve around L2; perhaps our L2 space station could start out life in GEO as could many a space telescope, both doing science while in a “check out mode”</a:t>
            </a:r>
            <a:endParaRPr lang="en-US"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NxDxcCK9RE9c3VR3hyi1CA"/>
</p:tagLst>
</file>

<file path=ppt/tags/tag2.xml><?xml version="1.0" encoding="utf-8"?>
<p:tagLst xmlns:a="http://schemas.openxmlformats.org/drawingml/2006/main" xmlns:r="http://schemas.openxmlformats.org/officeDocument/2006/relationships" xmlns:p="http://schemas.openxmlformats.org/presentationml/2006/main">
  <p:tag name="DVSHAPEID" val="XpbSQtmImwj68nApOK4xdo"/>
</p:tagLst>
</file>

<file path=ppt/tags/tag3.xml><?xml version="1.0" encoding="utf-8"?>
<p:tagLst xmlns:a="http://schemas.openxmlformats.org/drawingml/2006/main" xmlns:r="http://schemas.openxmlformats.org/officeDocument/2006/relationships" xmlns:p="http://schemas.openxmlformats.org/presentationml/2006/main">
  <p:tag name="DVSHAPEID" val="xSlYawqVMvfcAelkMgN8hC"/>
</p:tagLst>
</file>

<file path=ppt/tags/tag4.xml><?xml version="1.0" encoding="utf-8"?>
<p:tagLst xmlns:a="http://schemas.openxmlformats.org/drawingml/2006/main" xmlns:r="http://schemas.openxmlformats.org/officeDocument/2006/relationships" xmlns:p="http://schemas.openxmlformats.org/presentationml/2006/main">
  <p:tag name="DVSHAPEID" val="TXMttSKxW5nySjxSiPirKN"/>
</p:tagLst>
</file>

<file path=ppt/tags/tag5.xml><?xml version="1.0" encoding="utf-8"?>
<p:tagLst xmlns:a="http://schemas.openxmlformats.org/drawingml/2006/main" xmlns:r="http://schemas.openxmlformats.org/officeDocument/2006/relationships" xmlns:p="http://schemas.openxmlformats.org/presentationml/2006/main">
  <p:tag name="DVSHAPEID" val="QVNl3uYNK47UYnbG3xbeya"/>
</p:tagLst>
</file>

<file path=ppt/tags/tag6.xml><?xml version="1.0" encoding="utf-8"?>
<p:tagLst xmlns:a="http://schemas.openxmlformats.org/drawingml/2006/main" xmlns:r="http://schemas.openxmlformats.org/officeDocument/2006/relationships" xmlns:p="http://schemas.openxmlformats.org/presentationml/2006/main">
  <p:tag name="DVSHAPEID" val="P1m2NUXXQPS66QG7Ofy9li"/>
</p:tagLst>
</file>

<file path=ppt/tags/tag7.xml><?xml version="1.0" encoding="utf-8"?>
<p:tagLst xmlns:a="http://schemas.openxmlformats.org/drawingml/2006/main" xmlns:r="http://schemas.openxmlformats.org/officeDocument/2006/relationships" xmlns:p="http://schemas.openxmlformats.org/presentationml/2006/main">
  <p:tag name="DVSHAPEID" val="rYk9GCLKfvfG6LZ0H4PMdh"/>
</p:tagLst>
</file>

<file path=ppt/tags/tag8.xml><?xml version="1.0" encoding="utf-8"?>
<p:tagLst xmlns:a="http://schemas.openxmlformats.org/drawingml/2006/main" xmlns:r="http://schemas.openxmlformats.org/officeDocument/2006/relationships" xmlns:p="http://schemas.openxmlformats.org/presentationml/2006/main">
  <p:tag name="DVSHAPEID" val="1Shk0VJVGpPwAoIEdlb6An"/>
</p:tagLst>
</file>

<file path=ppt/tags/tag9.xml><?xml version="1.0" encoding="utf-8"?>
<p:tagLst xmlns:a="http://schemas.openxmlformats.org/drawingml/2006/main" xmlns:r="http://schemas.openxmlformats.org/officeDocument/2006/relationships" xmlns:p="http://schemas.openxmlformats.org/presentationml/2006/main">
  <p:tag name="DVSHAPEID" val="QpKU8Nytjy49WrRmBQ0kPP"/>
</p:tagLst>
</file>

<file path=ppt/tags/tag10.xml><?xml version="1.0" encoding="utf-8"?>
<p:tagLst xmlns:a="http://schemas.openxmlformats.org/drawingml/2006/main" xmlns:r="http://schemas.openxmlformats.org/officeDocument/2006/relationships" xmlns:p="http://schemas.openxmlformats.org/presentationml/2006/main">
  <p:tag name="DVSHAPEID" val="RAbBi3RtA7HE1Rz5NWmc6g"/>
</p:tagLst>
</file>

<file path=ppt/tags/tag11.xml><?xml version="1.0" encoding="utf-8"?>
<p:tagLst xmlns:a="http://schemas.openxmlformats.org/drawingml/2006/main" xmlns:r="http://schemas.openxmlformats.org/officeDocument/2006/relationships" xmlns:p="http://schemas.openxmlformats.org/presentationml/2006/main">
  <p:tag name="DVSHAPEID" val="rqrgMQKl5fy0y9JxuvCPXX"/>
</p:tagLst>
</file>

<file path=ppt/tags/tag12.xml><?xml version="1.0" encoding="utf-8"?>
<p:tagLst xmlns:a="http://schemas.openxmlformats.org/drawingml/2006/main" xmlns:r="http://schemas.openxmlformats.org/officeDocument/2006/relationships" xmlns:p="http://schemas.openxmlformats.org/presentationml/2006/main">
  <p:tag name="DVSHAPEID" val="sipZMv34XCJA9K92g0Jf1r"/>
</p:tagLst>
</file>

<file path=ppt/tags/tag13.xml><?xml version="1.0" encoding="utf-8"?>
<p:tagLst xmlns:a="http://schemas.openxmlformats.org/drawingml/2006/main" xmlns:r="http://schemas.openxmlformats.org/officeDocument/2006/relationships" xmlns:p="http://schemas.openxmlformats.org/presentationml/2006/main">
  <p:tag name="DVSHAPEID" val="51jqmfrQzgitY9QN4ei1iV"/>
</p:tagLst>
</file>

<file path=ppt/tags/tag14.xml><?xml version="1.0" encoding="utf-8"?>
<p:tagLst xmlns:a="http://schemas.openxmlformats.org/drawingml/2006/main" xmlns:r="http://schemas.openxmlformats.org/officeDocument/2006/relationships" xmlns:p="http://schemas.openxmlformats.org/presentationml/2006/main">
  <p:tag name="DVSHAPEID" val="hY0YnsfC5IV1coGm9ND63s"/>
</p:tagLst>
</file>

<file path=ppt/tags/tag15.xml><?xml version="1.0" encoding="utf-8"?>
<p:tagLst xmlns:a="http://schemas.openxmlformats.org/drawingml/2006/main" xmlns:r="http://schemas.openxmlformats.org/officeDocument/2006/relationships" xmlns:p="http://schemas.openxmlformats.org/presentationml/2006/main">
  <p:tag name="DVSHAPEID" val="hFM0btVvX09aKlpnSYBXaA"/>
</p:tagLst>
</file>

<file path=ppt/tags/tag16.xml><?xml version="1.0" encoding="utf-8"?>
<p:tagLst xmlns:a="http://schemas.openxmlformats.org/drawingml/2006/main" xmlns:r="http://schemas.openxmlformats.org/officeDocument/2006/relationships" xmlns:p="http://schemas.openxmlformats.org/presentationml/2006/main">
  <p:tag name="DVSHAPEID" val="yXWr6I4uobSOGlcmgLGALV"/>
</p:tagLst>
</file>

<file path=ppt/tags/tag17.xml><?xml version="1.0" encoding="utf-8"?>
<p:tagLst xmlns:a="http://schemas.openxmlformats.org/drawingml/2006/main" xmlns:r="http://schemas.openxmlformats.org/officeDocument/2006/relationships" xmlns:p="http://schemas.openxmlformats.org/presentationml/2006/main">
  <p:tag name="DVSHAPEID" val="R2ElXMUEv5hH7P4JmdqsCX"/>
</p:tagLst>
</file>

<file path=ppt/tags/tag18.xml><?xml version="1.0" encoding="utf-8"?>
<p:tagLst xmlns:a="http://schemas.openxmlformats.org/drawingml/2006/main" xmlns:r="http://schemas.openxmlformats.org/officeDocument/2006/relationships" xmlns:p="http://schemas.openxmlformats.org/presentationml/2006/main">
  <p:tag name="DVSHAPEID" val="hVE3bvIPhAOC5TNLLizJGM"/>
</p:tagLst>
</file>

<file path=ppt/tags/tag19.xml><?xml version="1.0" encoding="utf-8"?>
<p:tagLst xmlns:a="http://schemas.openxmlformats.org/drawingml/2006/main" xmlns:r="http://schemas.openxmlformats.org/officeDocument/2006/relationships" xmlns:p="http://schemas.openxmlformats.org/presentationml/2006/main">
  <p:tag name="DVSHAPEID" val="wYemiwps9jjTKIGTApVFOH"/>
</p:tagLst>
</file>

<file path=ppt/tags/tag20.xml><?xml version="1.0" encoding="utf-8"?>
<p:tagLst xmlns:a="http://schemas.openxmlformats.org/drawingml/2006/main" xmlns:r="http://schemas.openxmlformats.org/officeDocument/2006/relationships" xmlns:p="http://schemas.openxmlformats.org/presentationml/2006/main">
  <p:tag name="DVSHAPEID" val="TuKaWBs8SShvpGPOdbqOqv"/>
</p:tagLst>
</file>

<file path=ppt/tags/tag21.xml><?xml version="1.0" encoding="utf-8"?>
<p:tagLst xmlns:a="http://schemas.openxmlformats.org/drawingml/2006/main" xmlns:r="http://schemas.openxmlformats.org/officeDocument/2006/relationships" xmlns:p="http://schemas.openxmlformats.org/presentationml/2006/main">
  <p:tag name="DVSHAPEID" val="jb944RHaN1YO5JC7AN01qr"/>
</p:tagLst>
</file>

<file path=ppt/tags/tag22.xml><?xml version="1.0" encoding="utf-8"?>
<p:tagLst xmlns:a="http://schemas.openxmlformats.org/drawingml/2006/main" xmlns:r="http://schemas.openxmlformats.org/officeDocument/2006/relationships" xmlns:p="http://schemas.openxmlformats.org/presentationml/2006/main">
  <p:tag name="DVSHAPEID" val="Cfj04LbKe0gnby1SwAqI4g"/>
</p:tagLst>
</file>

<file path=ppt/tags/tag23.xml><?xml version="1.0" encoding="utf-8"?>
<p:tagLst xmlns:a="http://schemas.openxmlformats.org/drawingml/2006/main" xmlns:r="http://schemas.openxmlformats.org/officeDocument/2006/relationships" xmlns:p="http://schemas.openxmlformats.org/presentationml/2006/main">
  <p:tag name="DVSHAPEID" val="wAA5c5BDOo4RzTK4NWY3MX"/>
</p:tagLst>
</file>

<file path=ppt/tags/tag24.xml><?xml version="1.0" encoding="utf-8"?>
<p:tagLst xmlns:a="http://schemas.openxmlformats.org/drawingml/2006/main" xmlns:r="http://schemas.openxmlformats.org/officeDocument/2006/relationships" xmlns:p="http://schemas.openxmlformats.org/presentationml/2006/main">
  <p:tag name="DVSHAPEID" val="yHy36HgpBInlIJpYz58BbR"/>
</p:tagLst>
</file>

<file path=ppt/tags/tag25.xml><?xml version="1.0" encoding="utf-8"?>
<p:tagLst xmlns:a="http://schemas.openxmlformats.org/drawingml/2006/main" xmlns:r="http://schemas.openxmlformats.org/officeDocument/2006/relationships" xmlns:p="http://schemas.openxmlformats.org/presentationml/2006/main">
  <p:tag name="DVSHAPEID" val="ijZ77sNtJ0ty2Sx8ZTmpNm"/>
</p:tagLst>
</file>

<file path=ppt/tags/tag26.xml><?xml version="1.0" encoding="utf-8"?>
<p:tagLst xmlns:a="http://schemas.openxmlformats.org/drawingml/2006/main" xmlns:r="http://schemas.openxmlformats.org/officeDocument/2006/relationships" xmlns:p="http://schemas.openxmlformats.org/presentationml/2006/main">
  <p:tag name="DVSHAPEID" val="udb1FPmTVbMGpe4YAOC7Zm"/>
</p:tagLst>
</file>

<file path=ppt/tags/tag27.xml><?xml version="1.0" encoding="utf-8"?>
<p:tagLst xmlns:a="http://schemas.openxmlformats.org/drawingml/2006/main" xmlns:r="http://schemas.openxmlformats.org/officeDocument/2006/relationships" xmlns:p="http://schemas.openxmlformats.org/presentationml/2006/main">
  <p:tag name="DVSHAPEID" val="R9Gwrr6eeM4WOLW5MY7Q5i"/>
</p:tagLst>
</file>

<file path=ppt/tags/tag28.xml><?xml version="1.0" encoding="utf-8"?>
<p:tagLst xmlns:a="http://schemas.openxmlformats.org/drawingml/2006/main" xmlns:r="http://schemas.openxmlformats.org/officeDocument/2006/relationships" xmlns:p="http://schemas.openxmlformats.org/presentationml/2006/main">
  <p:tag name="DVSHAPEID" val="Mltj30jyNFn8l1l8oVMGXZ"/>
</p:tagLst>
</file>

<file path=ppt/tags/tag29.xml><?xml version="1.0" encoding="utf-8"?>
<p:tagLst xmlns:a="http://schemas.openxmlformats.org/drawingml/2006/main" xmlns:r="http://schemas.openxmlformats.org/officeDocument/2006/relationships" xmlns:p="http://schemas.openxmlformats.org/presentationml/2006/main">
  <p:tag name="DVSHAPEID" val="Cspi1v2D09hzmk37n5VGZo"/>
</p:tagLst>
</file>

<file path=ppt/tags/tag30.xml><?xml version="1.0" encoding="utf-8"?>
<p:tagLst xmlns:a="http://schemas.openxmlformats.org/drawingml/2006/main" xmlns:r="http://schemas.openxmlformats.org/officeDocument/2006/relationships" xmlns:p="http://schemas.openxmlformats.org/presentationml/2006/main">
  <p:tag name="DVSHAPEID" val="zGqVKDAb3plNJ0TKZOw9Fd"/>
</p:tagLst>
</file>

<file path=ppt/tags/tag31.xml><?xml version="1.0" encoding="utf-8"?>
<p:tagLst xmlns:a="http://schemas.openxmlformats.org/drawingml/2006/main" xmlns:r="http://schemas.openxmlformats.org/officeDocument/2006/relationships" xmlns:p="http://schemas.openxmlformats.org/presentationml/2006/main">
  <p:tag name="DVSHAPEID" val="RME05gyGKhZdTIS6Lo3O5R"/>
</p:tagLst>
</file>

<file path=ppt/tags/tag32.xml><?xml version="1.0" encoding="utf-8"?>
<p:tagLst xmlns:a="http://schemas.openxmlformats.org/drawingml/2006/main" xmlns:r="http://schemas.openxmlformats.org/officeDocument/2006/relationships" xmlns:p="http://schemas.openxmlformats.org/presentationml/2006/main">
  <p:tag name="DVSHAPEID" val="ezB2eC679QIlPDgJxjDmE4"/>
</p:tagLst>
</file>

<file path=ppt/tags/tag33.xml><?xml version="1.0" encoding="utf-8"?>
<p:tagLst xmlns:a="http://schemas.openxmlformats.org/drawingml/2006/main" xmlns:r="http://schemas.openxmlformats.org/officeDocument/2006/relationships" xmlns:p="http://schemas.openxmlformats.org/presentationml/2006/main">
  <p:tag name="DVSHAPEID" val="Ov6aRS275Q8Zx5p31VAD78"/>
</p:tagLst>
</file>

<file path=ppt/tags/tag34.xml><?xml version="1.0" encoding="utf-8"?>
<p:tagLst xmlns:a="http://schemas.openxmlformats.org/drawingml/2006/main" xmlns:r="http://schemas.openxmlformats.org/officeDocument/2006/relationships" xmlns:p="http://schemas.openxmlformats.org/presentationml/2006/main">
  <p:tag name="DVSHAPEID" val="uyTeP1QJbIcaK5V3Kd41LS"/>
</p:tagLst>
</file>

<file path=ppt/tags/tag35.xml><?xml version="1.0" encoding="utf-8"?>
<p:tagLst xmlns:a="http://schemas.openxmlformats.org/drawingml/2006/main" xmlns:r="http://schemas.openxmlformats.org/officeDocument/2006/relationships" xmlns:p="http://schemas.openxmlformats.org/presentationml/2006/main">
  <p:tag name="DVSHAPEID" val="cP5bkuiHM1WF1xhC31hlEp"/>
</p:tagLst>
</file>

<file path=ppt/tags/tag36.xml><?xml version="1.0" encoding="utf-8"?>
<p:tagLst xmlns:a="http://schemas.openxmlformats.org/drawingml/2006/main" xmlns:r="http://schemas.openxmlformats.org/officeDocument/2006/relationships" xmlns:p="http://schemas.openxmlformats.org/presentationml/2006/main">
  <p:tag name="DVSHAPEID" val="Mnkj7Ybmy5nCm38DGmruWb"/>
</p:tagLst>
</file>

<file path=ppt/tags/tag37.xml><?xml version="1.0" encoding="utf-8"?>
<p:tagLst xmlns:a="http://schemas.openxmlformats.org/drawingml/2006/main" xmlns:r="http://schemas.openxmlformats.org/officeDocument/2006/relationships" xmlns:p="http://schemas.openxmlformats.org/presentationml/2006/main">
  <p:tag name="DVSHAPEID" val="d54nM7a2KpdN3IQ1njwptR"/>
</p:tagLst>
</file>

<file path=ppt/tags/tag38.xml><?xml version="1.0" encoding="utf-8"?>
<p:tagLst xmlns:a="http://schemas.openxmlformats.org/drawingml/2006/main" xmlns:r="http://schemas.openxmlformats.org/officeDocument/2006/relationships" xmlns:p="http://schemas.openxmlformats.org/presentationml/2006/main">
  <p:tag name="DVSHAPEID" val="iobduplVTatBaffJb3cvkX"/>
</p:tagLst>
</file>

<file path=ppt/tags/tag39.xml><?xml version="1.0" encoding="utf-8"?>
<p:tagLst xmlns:a="http://schemas.openxmlformats.org/drawingml/2006/main" xmlns:r="http://schemas.openxmlformats.org/officeDocument/2006/relationships" xmlns:p="http://schemas.openxmlformats.org/presentationml/2006/main">
  <p:tag name="DVSHAPEID" val="oy0qNFZ7YxIlMFczDKHPw3"/>
</p:tagLst>
</file>

<file path=ppt/tags/tag40.xml><?xml version="1.0" encoding="utf-8"?>
<p:tagLst xmlns:a="http://schemas.openxmlformats.org/drawingml/2006/main" xmlns:r="http://schemas.openxmlformats.org/officeDocument/2006/relationships" xmlns:p="http://schemas.openxmlformats.org/presentationml/2006/main">
  <p:tag name="DVSHAPEID" val="krxALD8scXwlZCc3CFWLbW"/>
</p:tagLst>
</file>

<file path=ppt/tags/tag41.xml><?xml version="1.0" encoding="utf-8"?>
<p:tagLst xmlns:a="http://schemas.openxmlformats.org/drawingml/2006/main" xmlns:r="http://schemas.openxmlformats.org/officeDocument/2006/relationships" xmlns:p="http://schemas.openxmlformats.org/presentationml/2006/main">
  <p:tag name="DVSHAPEID" val="TPtAxCpsNvrleyTcUlZvkK"/>
</p:tagLst>
</file>

<file path=ppt/tags/tag42.xml><?xml version="1.0" encoding="utf-8"?>
<p:tagLst xmlns:a="http://schemas.openxmlformats.org/drawingml/2006/main" xmlns:r="http://schemas.openxmlformats.org/officeDocument/2006/relationships" xmlns:p="http://schemas.openxmlformats.org/presentationml/2006/main">
  <p:tag name="DVSHAPEID" val="OrFzmA82SKRoyH7b6v2K91"/>
</p:tagLst>
</file>

<file path=ppt/tags/tag43.xml><?xml version="1.0" encoding="utf-8"?>
<p:tagLst xmlns:a="http://schemas.openxmlformats.org/drawingml/2006/main" xmlns:r="http://schemas.openxmlformats.org/officeDocument/2006/relationships" xmlns:p="http://schemas.openxmlformats.org/presentationml/2006/main">
  <p:tag name="DVSHAPEID" val="UEnD9pLALGB801UXgPkLCG"/>
</p:tagLst>
</file>

<file path=ppt/tags/tag44.xml><?xml version="1.0" encoding="utf-8"?>
<p:tagLst xmlns:a="http://schemas.openxmlformats.org/drawingml/2006/main" xmlns:r="http://schemas.openxmlformats.org/officeDocument/2006/relationships" xmlns:p="http://schemas.openxmlformats.org/presentationml/2006/main">
  <p:tag name="DVSHAPEID" val="tQ0b4IfuszBNx0bIqIgiYb"/>
</p:tagLst>
</file>

<file path=ppt/tags/tag45.xml><?xml version="1.0" encoding="utf-8"?>
<p:tagLst xmlns:a="http://schemas.openxmlformats.org/drawingml/2006/main" xmlns:r="http://schemas.openxmlformats.org/officeDocument/2006/relationships" xmlns:p="http://schemas.openxmlformats.org/presentationml/2006/main">
  <p:tag name="DVSHAPEID" val="MqH6g8fdqnodawDYl2lhd1"/>
</p:tagLst>
</file>

<file path=ppt/tags/tag46.xml><?xml version="1.0" encoding="utf-8"?>
<p:tagLst xmlns:a="http://schemas.openxmlformats.org/drawingml/2006/main" xmlns:r="http://schemas.openxmlformats.org/officeDocument/2006/relationships" xmlns:p="http://schemas.openxmlformats.org/presentationml/2006/main">
  <p:tag name="DVSHAPEID" val="wduTMxoBukHi4AuYr7ef9d"/>
</p:tagLst>
</file>

<file path=ppt/tags/tag47.xml><?xml version="1.0" encoding="utf-8"?>
<p:tagLst xmlns:a="http://schemas.openxmlformats.org/drawingml/2006/main" xmlns:r="http://schemas.openxmlformats.org/officeDocument/2006/relationships" xmlns:p="http://schemas.openxmlformats.org/presentationml/2006/main">
  <p:tag name="DVSHAPEID" val="ojQE4sneWHXKTtBnlHOOT4"/>
</p:tagLst>
</file>

<file path=ppt/tags/tag48.xml><?xml version="1.0" encoding="utf-8"?>
<p:tagLst xmlns:a="http://schemas.openxmlformats.org/drawingml/2006/main" xmlns:r="http://schemas.openxmlformats.org/officeDocument/2006/relationships" xmlns:p="http://schemas.openxmlformats.org/presentationml/2006/main">
  <p:tag name="DVSHAPEID" val="wRs3tmAe2XSjPa37tWegn0"/>
</p:tagLst>
</file>

<file path=ppt/tags/tag49.xml><?xml version="1.0" encoding="utf-8"?>
<p:tagLst xmlns:a="http://schemas.openxmlformats.org/drawingml/2006/main" xmlns:r="http://schemas.openxmlformats.org/officeDocument/2006/relationships" xmlns:p="http://schemas.openxmlformats.org/presentationml/2006/main">
  <p:tag name="DVSHAPEID" val="lkG0m4LxrkkjNYc1Y0DIEZ"/>
</p:tagLst>
</file>

<file path=ppt/tags/tag50.xml><?xml version="1.0" encoding="utf-8"?>
<p:tagLst xmlns:a="http://schemas.openxmlformats.org/drawingml/2006/main" xmlns:r="http://schemas.openxmlformats.org/officeDocument/2006/relationships" xmlns:p="http://schemas.openxmlformats.org/presentationml/2006/main">
  <p:tag name="DVSHAPEID" val="RzErkeeSACGww7mtZwsvwx"/>
</p:tagLst>
</file>

<file path=ppt/tags/tag51.xml><?xml version="1.0" encoding="utf-8"?>
<p:tagLst xmlns:a="http://schemas.openxmlformats.org/drawingml/2006/main" xmlns:r="http://schemas.openxmlformats.org/officeDocument/2006/relationships" xmlns:p="http://schemas.openxmlformats.org/presentationml/2006/main">
  <p:tag name="DVSHAPEID" val="Zvn4VrXdDEmls6lVKxjzKH"/>
</p:tagLst>
</file>

<file path=ppt/tags/tag52.xml><?xml version="1.0" encoding="utf-8"?>
<p:tagLst xmlns:a="http://schemas.openxmlformats.org/drawingml/2006/main" xmlns:r="http://schemas.openxmlformats.org/officeDocument/2006/relationships" xmlns:p="http://schemas.openxmlformats.org/presentationml/2006/main">
  <p:tag name="DVSHAPEID" val="Dhr4Ev16f8tkA93fiMUmZ1"/>
</p:tagLst>
</file>

<file path=ppt/tags/tag53.xml><?xml version="1.0" encoding="utf-8"?>
<p:tagLst xmlns:a="http://schemas.openxmlformats.org/drawingml/2006/main" xmlns:r="http://schemas.openxmlformats.org/officeDocument/2006/relationships" xmlns:p="http://schemas.openxmlformats.org/presentationml/2006/main">
  <p:tag name="DVSHAPEID" val="9aFf73MVcWMhR6CQNsbwpd"/>
</p:tagLst>
</file>

<file path=ppt/tags/tag54.xml><?xml version="1.0" encoding="utf-8"?>
<p:tagLst xmlns:a="http://schemas.openxmlformats.org/drawingml/2006/main" xmlns:r="http://schemas.openxmlformats.org/officeDocument/2006/relationships" xmlns:p="http://schemas.openxmlformats.org/presentationml/2006/main">
  <p:tag name="DVSHAPEID" val="S8wbSvexEoIB7hponYkkWw"/>
</p:tagLst>
</file>

<file path=ppt/tags/tag55.xml><?xml version="1.0" encoding="utf-8"?>
<p:tagLst xmlns:a="http://schemas.openxmlformats.org/drawingml/2006/main" xmlns:r="http://schemas.openxmlformats.org/officeDocument/2006/relationships" xmlns:p="http://schemas.openxmlformats.org/presentationml/2006/main">
  <p:tag name="DVSHAPEID" val="xjhXCrYsasCWixJWbgGEio"/>
</p:tagLst>
</file>

<file path=ppt/tags/tag56.xml><?xml version="1.0" encoding="utf-8"?>
<p:tagLst xmlns:a="http://schemas.openxmlformats.org/drawingml/2006/main" xmlns:r="http://schemas.openxmlformats.org/officeDocument/2006/relationships" xmlns:p="http://schemas.openxmlformats.org/presentationml/2006/main">
  <p:tag name="DVSHAPEID" val="zgYlro4db4glAdTUSMycdf"/>
</p:tagLst>
</file>

<file path=ppt/tags/tag57.xml><?xml version="1.0" encoding="utf-8"?>
<p:tagLst xmlns:a="http://schemas.openxmlformats.org/drawingml/2006/main" xmlns:r="http://schemas.openxmlformats.org/officeDocument/2006/relationships" xmlns:p="http://schemas.openxmlformats.org/presentationml/2006/main">
  <p:tag name="DVSHAPEID" val="YbYSFrM3Dhe8J0Zg0AnWhy"/>
</p:tagLst>
</file>

<file path=ppt/tags/tag58.xml><?xml version="1.0" encoding="utf-8"?>
<p:tagLst xmlns:a="http://schemas.openxmlformats.org/drawingml/2006/main" xmlns:r="http://schemas.openxmlformats.org/officeDocument/2006/relationships" xmlns:p="http://schemas.openxmlformats.org/presentationml/2006/main">
  <p:tag name="DVSHAPEID" val="FXWw2hoU65bkiNnzIDr8rZ"/>
</p:tagLst>
</file>

<file path=ppt/tags/tag59.xml><?xml version="1.0" encoding="utf-8"?>
<p:tagLst xmlns:a="http://schemas.openxmlformats.org/drawingml/2006/main" xmlns:r="http://schemas.openxmlformats.org/officeDocument/2006/relationships" xmlns:p="http://schemas.openxmlformats.org/presentationml/2006/main">
  <p:tag name="DVSHAPEID" val="7rtSVCMXOgYpv1V9ovFJa8"/>
</p:tagLst>
</file>

<file path=ppt/tags/tag60.xml><?xml version="1.0" encoding="utf-8"?>
<p:tagLst xmlns:a="http://schemas.openxmlformats.org/drawingml/2006/main" xmlns:r="http://schemas.openxmlformats.org/officeDocument/2006/relationships" xmlns:p="http://schemas.openxmlformats.org/presentationml/2006/main">
  <p:tag name="DVSHAPEID" val="XoIbTqRJv97GPu29mM79gV"/>
</p:tagLst>
</file>

<file path=ppt/tags/tag61.xml><?xml version="1.0" encoding="utf-8"?>
<p:tagLst xmlns:a="http://schemas.openxmlformats.org/drawingml/2006/main" xmlns:r="http://schemas.openxmlformats.org/officeDocument/2006/relationships" xmlns:p="http://schemas.openxmlformats.org/presentationml/2006/main">
  <p:tag name="DVSHAPEID" val="mTimDzfWsHOZu4aJIm55KP"/>
</p:tagLst>
</file>

<file path=ppt/tags/tag62.xml><?xml version="1.0" encoding="utf-8"?>
<p:tagLst xmlns:a="http://schemas.openxmlformats.org/drawingml/2006/main" xmlns:r="http://schemas.openxmlformats.org/officeDocument/2006/relationships" xmlns:p="http://schemas.openxmlformats.org/presentationml/2006/main">
  <p:tag name="DVSHAPEID" val="iObr7e9TC1R22PTwMiuzGp"/>
</p:tagLst>
</file>

<file path=ppt/tags/tag63.xml><?xml version="1.0" encoding="utf-8"?>
<p:tagLst xmlns:a="http://schemas.openxmlformats.org/drawingml/2006/main" xmlns:r="http://schemas.openxmlformats.org/officeDocument/2006/relationships" xmlns:p="http://schemas.openxmlformats.org/presentationml/2006/main">
  <p:tag name="DVSHAPEID" val="SQZXYC3L3baxAtacr0Nz5M"/>
</p:tagLst>
</file>

<file path=ppt/tags/tag64.xml><?xml version="1.0" encoding="utf-8"?>
<p:tagLst xmlns:a="http://schemas.openxmlformats.org/drawingml/2006/main" xmlns:r="http://schemas.openxmlformats.org/officeDocument/2006/relationships" xmlns:p="http://schemas.openxmlformats.org/presentationml/2006/main">
  <p:tag name="DVSECTIONID" val="JBWGf2SGacg2W5v1BcVks1"/>
</p:tagLst>
</file>

<file path=ppt/tags/tag65.xml><?xml version="1.0" encoding="utf-8"?>
<p:tagLst xmlns:a="http://schemas.openxmlformats.org/drawingml/2006/main" xmlns:r="http://schemas.openxmlformats.org/officeDocument/2006/relationships" xmlns:p="http://schemas.openxmlformats.org/presentationml/2006/main">
  <p:tag name="DVSHAPEID" val="8k5OYujiOF9HWEwvfppKaH"/>
</p:tagLst>
</file>

<file path=ppt/tags/tag66.xml><?xml version="1.0" encoding="utf-8"?>
<p:tagLst xmlns:a="http://schemas.openxmlformats.org/drawingml/2006/main" xmlns:r="http://schemas.openxmlformats.org/officeDocument/2006/relationships" xmlns:p="http://schemas.openxmlformats.org/presentationml/2006/main">
  <p:tag name="DVSHAPEID" val="41IgbrVlXhdV9QEYuN6JJi"/>
</p:tagLst>
</file>

<file path=ppt/tags/tag67.xml><?xml version="1.0" encoding="utf-8"?>
<p:tagLst xmlns:a="http://schemas.openxmlformats.org/drawingml/2006/main" xmlns:r="http://schemas.openxmlformats.org/officeDocument/2006/relationships" xmlns:p="http://schemas.openxmlformats.org/presentationml/2006/main">
  <p:tag name="DVSHAPEID" val="LFibDLkXL3yqf46HiRmsHR"/>
</p:tagLst>
</file>

<file path=ppt/tags/tag68.xml><?xml version="1.0" encoding="utf-8"?>
<p:tagLst xmlns:a="http://schemas.openxmlformats.org/drawingml/2006/main" xmlns:r="http://schemas.openxmlformats.org/officeDocument/2006/relationships" xmlns:p="http://schemas.openxmlformats.org/presentationml/2006/main">
  <p:tag name="DVSHAPEID" val="mJAASMuemhAUbhGXU319p7"/>
</p:tagLst>
</file>

<file path=ppt/tags/tag69.xml><?xml version="1.0" encoding="utf-8"?>
<p:tagLst xmlns:a="http://schemas.openxmlformats.org/drawingml/2006/main" xmlns:r="http://schemas.openxmlformats.org/officeDocument/2006/relationships" xmlns:p="http://schemas.openxmlformats.org/presentationml/2006/main">
  <p:tag name="DVSHAPEID" val="u1uGQgVBErXMf3X0Oa10w9"/>
</p:tagLst>
</file>

<file path=ppt/tags/tag70.xml><?xml version="1.0" encoding="utf-8"?>
<p:tagLst xmlns:a="http://schemas.openxmlformats.org/drawingml/2006/main" xmlns:r="http://schemas.openxmlformats.org/officeDocument/2006/relationships" xmlns:p="http://schemas.openxmlformats.org/presentationml/2006/main">
  <p:tag name="DVSECTIONID" val="IvLL6xRYcCea05hGkUX9YW"/>
</p:tagLst>
</file>

<file path=ppt/tags/tag71.xml><?xml version="1.0" encoding="utf-8"?>
<p:tagLst xmlns:a="http://schemas.openxmlformats.org/drawingml/2006/main" xmlns:r="http://schemas.openxmlformats.org/officeDocument/2006/relationships" xmlns:p="http://schemas.openxmlformats.org/presentationml/2006/main">
  <p:tag name="DVSHAPEID" val="OJOyin6rp9c0f7nVUTb7W0"/>
</p:tagLst>
</file>

<file path=ppt/tags/tag72.xml><?xml version="1.0" encoding="utf-8"?>
<p:tagLst xmlns:a="http://schemas.openxmlformats.org/drawingml/2006/main" xmlns:r="http://schemas.openxmlformats.org/officeDocument/2006/relationships" xmlns:p="http://schemas.openxmlformats.org/presentationml/2006/main">
  <p:tag name="DVSHAPEID" val="YuI6tbqDbD0qbQhyoUC38X"/>
</p:tagLst>
</file>

<file path=ppt/tags/tag73.xml><?xml version="1.0" encoding="utf-8"?>
<p:tagLst xmlns:a="http://schemas.openxmlformats.org/drawingml/2006/main" xmlns:r="http://schemas.openxmlformats.org/officeDocument/2006/relationships" xmlns:p="http://schemas.openxmlformats.org/presentationml/2006/main">
  <p:tag name="DVSECTIONID" val="muJoCV1ThVBUePydFQU5Pg"/>
</p:tagLst>
</file>

<file path=ppt/tags/tag74.xml><?xml version="1.0" encoding="utf-8"?>
<p:tagLst xmlns:a="http://schemas.openxmlformats.org/drawingml/2006/main" xmlns:r="http://schemas.openxmlformats.org/officeDocument/2006/relationships" xmlns:p="http://schemas.openxmlformats.org/presentationml/2006/main">
  <p:tag name="DVSHAPEID" val="9sA3NXfeNJzOLkPcTV1MXy"/>
</p:tagLst>
</file>

<file path=ppt/tags/tag75.xml><?xml version="1.0" encoding="utf-8"?>
<p:tagLst xmlns:a="http://schemas.openxmlformats.org/drawingml/2006/main" xmlns:r="http://schemas.openxmlformats.org/officeDocument/2006/relationships" xmlns:p="http://schemas.openxmlformats.org/presentationml/2006/main">
  <p:tag name="DVSHAPEID" val="0PWwElvguTR0kgwqnsoXQg"/>
</p:tagLst>
</file>

<file path=ppt/tags/tag76.xml><?xml version="1.0" encoding="utf-8"?>
<p:tagLst xmlns:a="http://schemas.openxmlformats.org/drawingml/2006/main" xmlns:r="http://schemas.openxmlformats.org/officeDocument/2006/relationships" xmlns:p="http://schemas.openxmlformats.org/presentationml/2006/main">
  <p:tag name="DVSECTIONID" val="JDBaeZD2aWcL8h1IUVXikj"/>
</p:tagLst>
</file>

<file path=ppt/tags/tag77.xml><?xml version="1.0" encoding="utf-8"?>
<p:tagLst xmlns:a="http://schemas.openxmlformats.org/drawingml/2006/main" xmlns:r="http://schemas.openxmlformats.org/officeDocument/2006/relationships" xmlns:p="http://schemas.openxmlformats.org/presentationml/2006/main">
  <p:tag name="DVSHAPEID" val="Qm5XJc0H1mZArL6giTJweG"/>
</p:tagLst>
</file>

<file path=ppt/tags/tag78.xml><?xml version="1.0" encoding="utf-8"?>
<p:tagLst xmlns:a="http://schemas.openxmlformats.org/drawingml/2006/main" xmlns:r="http://schemas.openxmlformats.org/officeDocument/2006/relationships" xmlns:p="http://schemas.openxmlformats.org/presentationml/2006/main">
  <p:tag name="DVSHAPEID" val="WKZzFtxyo0IJYzrHCjgNRv"/>
</p:tagLst>
</file>

<file path=ppt/tags/tag79.xml><?xml version="1.0" encoding="utf-8"?>
<p:tagLst xmlns:a="http://schemas.openxmlformats.org/drawingml/2006/main" xmlns:r="http://schemas.openxmlformats.org/officeDocument/2006/relationships" xmlns:p="http://schemas.openxmlformats.org/presentationml/2006/main">
  <p:tag name="DVSECTIONID" val="z5Qr77f7eS66K5MrH1ffKF"/>
</p:tagLst>
</file>

<file path=ppt/tags/tag80.xml><?xml version="1.0" encoding="utf-8"?>
<p:tagLst xmlns:a="http://schemas.openxmlformats.org/drawingml/2006/main" xmlns:r="http://schemas.openxmlformats.org/officeDocument/2006/relationships" xmlns:p="http://schemas.openxmlformats.org/presentationml/2006/main">
  <p:tag name="DVSHAPEID" val="1KOLj79uej2aqlXawx9sXZ"/>
</p:tagLst>
</file>

<file path=ppt/tags/tag81.xml><?xml version="1.0" encoding="utf-8"?>
<p:tagLst xmlns:a="http://schemas.openxmlformats.org/drawingml/2006/main" xmlns:r="http://schemas.openxmlformats.org/officeDocument/2006/relationships" xmlns:p="http://schemas.openxmlformats.org/presentationml/2006/main">
  <p:tag name="DVSHAPEID" val="SIMxPBgqgqPqIfKUaqpTLp"/>
</p:tagLst>
</file>

<file path=ppt/tags/tag82.xml><?xml version="1.0" encoding="utf-8"?>
<p:tagLst xmlns:a="http://schemas.openxmlformats.org/drawingml/2006/main" xmlns:r="http://schemas.openxmlformats.org/officeDocument/2006/relationships" xmlns:p="http://schemas.openxmlformats.org/presentationml/2006/main">
  <p:tag name="DVSECTIONID" val="HsGgbWVY8wVq4vkMRwM2Hj"/>
</p:tagLst>
</file>

<file path=ppt/tags/tag83.xml><?xml version="1.0" encoding="utf-8"?>
<p:tagLst xmlns:a="http://schemas.openxmlformats.org/drawingml/2006/main" xmlns:r="http://schemas.openxmlformats.org/officeDocument/2006/relationships" xmlns:p="http://schemas.openxmlformats.org/presentationml/2006/main">
  <p:tag name="DVSHAPEID" val="HO85JsMIEox1S6YLhydO2B"/>
</p:tagLst>
</file>

<file path=ppt/tags/tag84.xml><?xml version="1.0" encoding="utf-8"?>
<p:tagLst xmlns:a="http://schemas.openxmlformats.org/drawingml/2006/main" xmlns:r="http://schemas.openxmlformats.org/officeDocument/2006/relationships" xmlns:p="http://schemas.openxmlformats.org/presentationml/2006/main">
  <p:tag name="DVSHAPEID" val="lZCIpBnI33es0YoKSODxMq"/>
</p:tagLst>
</file>

<file path=ppt/tags/tag85.xml><?xml version="1.0" encoding="utf-8"?>
<p:tagLst xmlns:a="http://schemas.openxmlformats.org/drawingml/2006/main" xmlns:r="http://schemas.openxmlformats.org/officeDocument/2006/relationships" xmlns:p="http://schemas.openxmlformats.org/presentationml/2006/main">
  <p:tag name="DVSECTIONID" val="F2wWVteW35yTonKQVjbfKA"/>
</p:tagLst>
</file>

<file path=ppt/tags/tag86.xml><?xml version="1.0" encoding="utf-8"?>
<p:tagLst xmlns:a="http://schemas.openxmlformats.org/drawingml/2006/main" xmlns:r="http://schemas.openxmlformats.org/officeDocument/2006/relationships" xmlns:p="http://schemas.openxmlformats.org/presentationml/2006/main">
  <p:tag name="DVSHAPEID" val="SGnEVo8RGXm5t9s13alVku"/>
</p:tagLst>
</file>

<file path=ppt/tags/tag87.xml><?xml version="1.0" encoding="utf-8"?>
<p:tagLst xmlns:a="http://schemas.openxmlformats.org/drawingml/2006/main" xmlns:r="http://schemas.openxmlformats.org/officeDocument/2006/relationships" xmlns:p="http://schemas.openxmlformats.org/presentationml/2006/main">
  <p:tag name="DVSHAPEID" val="Np50mxGpauPU6WlKFYzcng"/>
</p:tagLst>
</file>

<file path=ppt/tags/tag88.xml><?xml version="1.0" encoding="utf-8"?>
<p:tagLst xmlns:a="http://schemas.openxmlformats.org/drawingml/2006/main" xmlns:r="http://schemas.openxmlformats.org/officeDocument/2006/relationships" xmlns:p="http://schemas.openxmlformats.org/presentationml/2006/main">
  <p:tag name="DVSECTIONID" val="bk0h7U9IsHXoNEKe1sKbtP"/>
</p:tagLst>
</file>

<file path=ppt/tags/tag89.xml><?xml version="1.0" encoding="utf-8"?>
<p:tagLst xmlns:a="http://schemas.openxmlformats.org/drawingml/2006/main" xmlns:r="http://schemas.openxmlformats.org/officeDocument/2006/relationships" xmlns:p="http://schemas.openxmlformats.org/presentationml/2006/main">
  <p:tag name="DVSHAPEID" val="6VufhQLscQ6oSYzV1BagMS"/>
</p:tagLst>
</file>

<file path=ppt/tags/tag90.xml><?xml version="1.0" encoding="utf-8"?>
<p:tagLst xmlns:a="http://schemas.openxmlformats.org/drawingml/2006/main" xmlns:r="http://schemas.openxmlformats.org/officeDocument/2006/relationships" xmlns:p="http://schemas.openxmlformats.org/presentationml/2006/main">
  <p:tag name="DVSHAPEID" val="gz2wGiuml76wjav6fPDIiY"/>
</p:tagLst>
</file>

<file path=ppt/tags/tag91.xml><?xml version="1.0" encoding="utf-8"?>
<p:tagLst xmlns:a="http://schemas.openxmlformats.org/drawingml/2006/main" xmlns:r="http://schemas.openxmlformats.org/officeDocument/2006/relationships" xmlns:p="http://schemas.openxmlformats.org/presentationml/2006/main">
  <p:tag name="DVSHAPEID" val="NI3nbKXY16udFVdLatYPvY"/>
</p:tagLst>
</file>

<file path=ppt/tags/tag92.xml><?xml version="1.0" encoding="utf-8"?>
<p:tagLst xmlns:a="http://schemas.openxmlformats.org/drawingml/2006/main" xmlns:r="http://schemas.openxmlformats.org/officeDocument/2006/relationships" xmlns:p="http://schemas.openxmlformats.org/presentationml/2006/main">
  <p:tag name="DVSHAPEID" val="ilEppUllD3zhLksj6Kpn5Z"/>
</p:tagLst>
</file>

<file path=ppt/tags/tag93.xml><?xml version="1.0" encoding="utf-8"?>
<p:tagLst xmlns:a="http://schemas.openxmlformats.org/drawingml/2006/main" xmlns:r="http://schemas.openxmlformats.org/officeDocument/2006/relationships" xmlns:p="http://schemas.openxmlformats.org/presentationml/2006/main">
  <p:tag name="DVSHAPEID" val="25uATuEaJtsPqHIMk2CGtq"/>
</p:tagLst>
</file>

<file path=ppt/tags/tag94.xml><?xml version="1.0" encoding="utf-8"?>
<p:tagLst xmlns:a="http://schemas.openxmlformats.org/drawingml/2006/main" xmlns:r="http://schemas.openxmlformats.org/officeDocument/2006/relationships" xmlns:p="http://schemas.openxmlformats.org/presentationml/2006/main">
  <p:tag name="DVSECTIONID" val="Rb7W10AtRrz4QcVDljMkDQ"/>
</p:tagLst>
</file>

<file path=ppt/tags/tag95.xml><?xml version="1.0" encoding="utf-8"?>
<p:tagLst xmlns:a="http://schemas.openxmlformats.org/drawingml/2006/main" xmlns:r="http://schemas.openxmlformats.org/officeDocument/2006/relationships" xmlns:p="http://schemas.openxmlformats.org/presentationml/2006/main">
  <p:tag name="DVSHAPEID" val="EnaTiRndp8SijzUP1RGtj6"/>
</p:tagLst>
</file>

<file path=ppt/tags/tag96.xml><?xml version="1.0" encoding="utf-8"?>
<p:tagLst xmlns:a="http://schemas.openxmlformats.org/drawingml/2006/main" xmlns:r="http://schemas.openxmlformats.org/officeDocument/2006/relationships" xmlns:p="http://schemas.openxmlformats.org/presentationml/2006/main">
  <p:tag name="DVSHAPEID" val="OVTLAjpnKpwBq6pZbNNw3k"/>
</p:tagLst>
</file>

<file path=ppt/tags/tag97.xml><?xml version="1.0" encoding="utf-8"?>
<p:tagLst xmlns:a="http://schemas.openxmlformats.org/drawingml/2006/main" xmlns:r="http://schemas.openxmlformats.org/officeDocument/2006/relationships" xmlns:p="http://schemas.openxmlformats.org/presentationml/2006/main">
  <p:tag name="DVSHAPEID" val="W8n8Sv0LZ06xzeZxg3O2ot"/>
</p:tagLst>
</file>

<file path=ppt/tags/tag98.xml><?xml version="1.0" encoding="utf-8"?>
<p:tagLst xmlns:a="http://schemas.openxmlformats.org/drawingml/2006/main" xmlns:r="http://schemas.openxmlformats.org/officeDocument/2006/relationships" xmlns:p="http://schemas.openxmlformats.org/presentationml/2006/main">
  <p:tag name="DVSHAPEID" val="LI8Np1FTGN3uZLnsqUmZpw"/>
</p:tagLst>
</file>

<file path=ppt/tags/tag99.xml><?xml version="1.0" encoding="utf-8"?>
<p:tagLst xmlns:a="http://schemas.openxmlformats.org/drawingml/2006/main" xmlns:r="http://schemas.openxmlformats.org/officeDocument/2006/relationships" xmlns:p="http://schemas.openxmlformats.org/presentationml/2006/main">
  <p:tag name="DVSHAPEID" val="uTxb0DwJH1WtmFZ55Y56ji"/>
</p:tagLst>
</file>

<file path=ppt/tags/tag100.xml><?xml version="1.0" encoding="utf-8"?>
<p:tagLst xmlns:a="http://schemas.openxmlformats.org/drawingml/2006/main" xmlns:r="http://schemas.openxmlformats.org/officeDocument/2006/relationships" xmlns:p="http://schemas.openxmlformats.org/presentationml/2006/main">
  <p:tag name="DVSECTIONID" val="W0z56HiJvy6mtPaaT98ZQw"/>
</p:tagLst>
</file>

<file path=ppt/tags/tag101.xml><?xml version="1.0" encoding="utf-8"?>
<p:tagLst xmlns:a="http://schemas.openxmlformats.org/drawingml/2006/main" xmlns:r="http://schemas.openxmlformats.org/officeDocument/2006/relationships" xmlns:p="http://schemas.openxmlformats.org/presentationml/2006/main">
  <p:tag name="DVSHAPEID" val="u5edaOCUFo3eeffd12nW61"/>
</p:tagLst>
</file>

<file path=ppt/tags/tag102.xml><?xml version="1.0" encoding="utf-8"?>
<p:tagLst xmlns:a="http://schemas.openxmlformats.org/drawingml/2006/main" xmlns:r="http://schemas.openxmlformats.org/officeDocument/2006/relationships" xmlns:p="http://schemas.openxmlformats.org/presentationml/2006/main">
  <p:tag name="DVSHAPEID" val="xvoHtlOnTjcbosWMtI6Mmx"/>
</p:tagLst>
</file>

<file path=ppt/tags/tag103.xml><?xml version="1.0" encoding="utf-8"?>
<p:tagLst xmlns:a="http://schemas.openxmlformats.org/drawingml/2006/main" xmlns:r="http://schemas.openxmlformats.org/officeDocument/2006/relationships" xmlns:p="http://schemas.openxmlformats.org/presentationml/2006/main">
  <p:tag name="DVSHAPEID" val="q7rJPRX3JncsxJOslh6huJ"/>
</p:tagLst>
</file>

<file path=ppt/tags/tag104.xml><?xml version="1.0" encoding="utf-8"?>
<p:tagLst xmlns:a="http://schemas.openxmlformats.org/drawingml/2006/main" xmlns:r="http://schemas.openxmlformats.org/officeDocument/2006/relationships" xmlns:p="http://schemas.openxmlformats.org/presentationml/2006/main">
  <p:tag name="DVSHAPEID" val="22QMhfyEQjFZ5hgJwWqQAP"/>
</p:tagLst>
</file>

<file path=ppt/tags/tag105.xml><?xml version="1.0" encoding="utf-8"?>
<p:tagLst xmlns:a="http://schemas.openxmlformats.org/drawingml/2006/main" xmlns:r="http://schemas.openxmlformats.org/officeDocument/2006/relationships" xmlns:p="http://schemas.openxmlformats.org/presentationml/2006/main">
  <p:tag name="DVSHAPEID" val="ZVVdX0mPG42G5oT2AIu4wS"/>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ppt878A.tmp</Template>
  <TotalTime>10569</TotalTime>
  <Words>1129</Words>
  <Application>Microsoft Office PowerPoint</Application>
  <PresentationFormat>On-screen Show (4:3)</PresentationFormat>
  <Paragraphs>79</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Terrestrial and Cislunar exploration technologies</vt:lpstr>
      <vt:lpstr>Dragon planet finder**</vt:lpstr>
      <vt:lpstr>Does Dragon Planet finder need a Pressure vessel? </vt:lpstr>
      <vt:lpstr>Dragon Planet Finder S Corporation</vt:lpstr>
      <vt:lpstr>Slide 5</vt:lpstr>
      <vt:lpstr>The grand plan</vt:lpstr>
      <vt:lpstr>Slide 7</vt:lpstr>
      <vt:lpstr>TerrestrialX and spaceX  </vt:lpstr>
      <vt:lpstr>Discussion; trade space</vt:lpstr>
      <vt:lpstr>Risk reduction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Dragon planet finder**</dc:title>
  <dc:creator>Rappolee</dc:creator>
  <cp:lastModifiedBy>Rappolee</cp:lastModifiedBy>
  <cp:revision>316</cp:revision>
  <dcterms:created xsi:type="dcterms:W3CDTF">2012-09-03T18:48:22Z</dcterms:created>
  <dcterms:modified xsi:type="dcterms:W3CDTF">2012-12-03T00:29:02Z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true</vt:lpwstr>
  </property>
  <property fmtid="{D5CDD505-2E9C-101B-9397-08002B2CF9AE}" pid="3" name="Google.Documents.DocumentId">
    <vt:lpwstr>1KFUkWHDLROlXfBH--62IGjk0Khh4TkJ41C6AG8l5ruQ</vt:lpwstr>
  </property>
  <property fmtid="{D5CDD505-2E9C-101B-9397-08002B2CF9AE}" pid="4" name="Google.Documents.RevisionId">
    <vt:lpwstr>05587084654993368800</vt:lpwstr>
  </property>
  <property fmtid="{D5CDD505-2E9C-101B-9397-08002B2CF9AE}" pid="5" name="Google.Documents.PluginVersion">
    <vt:lpwstr>2.0.2662.553</vt:lpwstr>
  </property>
  <property fmtid="{D5CDD505-2E9C-101B-9397-08002B2CF9AE}" pid="6" name="Google.Documents.MergeIncapabilityFlags">
    <vt:i4>0</vt:i4>
  </property>
</Properties>
</file>